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03" r:id="rId4"/>
  </p:sldMasterIdLst>
  <p:notesMasterIdLst>
    <p:notesMasterId r:id="rId22"/>
  </p:notesMasterIdLst>
  <p:sldIdLst>
    <p:sldId id="299" r:id="rId5"/>
    <p:sldId id="301" r:id="rId6"/>
    <p:sldId id="307" r:id="rId7"/>
    <p:sldId id="300" r:id="rId8"/>
    <p:sldId id="305" r:id="rId9"/>
    <p:sldId id="308" r:id="rId10"/>
    <p:sldId id="309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DFFF"/>
    <a:srgbClr val="00FFFF"/>
    <a:srgbClr val="362795"/>
    <a:srgbClr val="10103D"/>
    <a:srgbClr val="D4D0E9"/>
    <a:srgbClr val="FFFFFF"/>
    <a:srgbClr val="439EB7"/>
    <a:srgbClr val="000000"/>
    <a:srgbClr val="212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D96E40-E162-973E-99DC-1FE6463856D5}" v="1767" dt="2024-06-11T17:47:13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6357" autoAdjust="0"/>
  </p:normalViewPr>
  <p:slideViewPr>
    <p:cSldViewPr snapToGrid="0">
      <p:cViewPr varScale="1">
        <p:scale>
          <a:sx n="111" d="100"/>
          <a:sy n="111" d="100"/>
        </p:scale>
        <p:origin x="648" y="78"/>
      </p:cViewPr>
      <p:guideLst/>
    </p:cSldViewPr>
  </p:slideViewPr>
  <p:outlineViewPr>
    <p:cViewPr>
      <p:scale>
        <a:sx n="33" d="100"/>
        <a:sy n="33" d="100"/>
      </p:scale>
      <p:origin x="0" y="-47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07771-3FAA-4D43-A059-9A7D838C2880}" type="datetimeFigureOut">
              <a:rPr lang="en-US" smtClean="0"/>
              <a:t>6/12/2024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68C18-1BF1-F447-95ED-60EAAE3542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75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support.microsoft.com/en-us/office/edit-your-school-presentation-44445997-6769-4d44-8b30-f9e3050adbfb?ui=en-us&amp;rs=en-us&amp;ad=us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9987" y="884255"/>
            <a:ext cx="5148105" cy="285751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8000" b="1" cap="all" baseline="0"/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B5661-7CA8-2748-8523-AD0DFD354C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8057" y="4552915"/>
            <a:ext cx="5030036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057" y="4928790"/>
            <a:ext cx="5030036" cy="15026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cxnSp>
        <p:nvCxnSpPr>
          <p:cNvPr id="13" name="Straight Connector 12" title="Verticle Rule Line">
            <a:extLst>
              <a:ext uri="{FF2B5EF4-FFF2-40B4-BE49-F238E27FC236}">
                <a16:creationId xmlns:a16="http://schemas.microsoft.com/office/drawing/2014/main" id="{CE266693-B86C-0A7F-4122-5AFA50286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63268" y="4083933"/>
            <a:ext cx="1253208" cy="0"/>
          </a:xfrm>
          <a:prstGeom prst="line">
            <a:avLst/>
          </a:prstGeom>
          <a:ln w="76200">
            <a:solidFill>
              <a:schemeClr val="accent2"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FF9B1CD-0F75-2582-F5BC-0027F62F80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8657" y="1064814"/>
            <a:ext cx="4884723" cy="5024485"/>
          </a:xfrm>
          <a:prstGeom prst="ellipse">
            <a:avLst/>
          </a:prstGeom>
          <a:ln w="952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picture </a:t>
            </a:r>
          </a:p>
        </p:txBody>
      </p:sp>
    </p:spTree>
    <p:extLst>
      <p:ext uri="{BB962C8B-B14F-4D97-AF65-F5344CB8AC3E}">
        <p14:creationId xmlns:p14="http://schemas.microsoft.com/office/powerpoint/2010/main" val="265495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440766"/>
            <a:ext cx="10506386" cy="58658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200" b="1" cap="all" baseline="0"/>
            </a:lvl1pPr>
          </a:lstStyle>
          <a:p>
            <a:r>
              <a:rPr lang="en-US" dirty="0"/>
              <a:t>Add Title </a:t>
            </a:r>
          </a:p>
        </p:txBody>
      </p:sp>
      <p:cxnSp>
        <p:nvCxnSpPr>
          <p:cNvPr id="13" name="Straight Connector 12" title="Verticle Rule Line">
            <a:extLst>
              <a:ext uri="{FF2B5EF4-FFF2-40B4-BE49-F238E27FC236}">
                <a16:creationId xmlns:a16="http://schemas.microsoft.com/office/drawing/2014/main" id="{CE266693-B86C-0A7F-4122-5AFA50286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370880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6B18601-29B7-CEC1-B476-E63FC26258C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08647" y="1497208"/>
            <a:ext cx="8266112" cy="4541837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3590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F2E5F8C-6D58-8F32-B51F-0C3D8A348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253739" y="0"/>
            <a:ext cx="7938261" cy="68580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440766"/>
            <a:ext cx="10506386" cy="58658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200" b="1" cap="all" baseline="0"/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7865" y="1665516"/>
            <a:ext cx="2492882" cy="350687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266693-B86C-0A7F-4122-5AFA502869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370880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8FDCB9-AEA4-F924-769F-D7879C1F8D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22978" y="1532515"/>
            <a:ext cx="777240" cy="777240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9144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F1B55E6-D30C-94A2-74A3-7753E4C42B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1376" y="1355087"/>
            <a:ext cx="5052635" cy="1132097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472EDF-4FA4-A513-0E98-D822B8C958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22978" y="3030332"/>
            <a:ext cx="777240" cy="777240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9144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1466440-7F75-D2E2-E6A5-0B6934E0C4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1375" y="2852903"/>
            <a:ext cx="5052635" cy="1132097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C585A-7EB8-F39C-0B1A-47CB38C471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2978" y="4528149"/>
            <a:ext cx="777240" cy="777240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9144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F912DBC-B36A-7029-667C-F843955330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1375" y="4350721"/>
            <a:ext cx="5052635" cy="1132097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23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8873926-7B78-3D8B-7329-EF50EAE684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4152471" y="983016"/>
            <a:ext cx="7176252" cy="4806702"/>
            <a:chOff x="3843454" y="907788"/>
            <a:chExt cx="7789936" cy="521775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4085623-B323-15BB-984D-DDE69D4B9587}"/>
                </a:ext>
              </a:extLst>
            </p:cNvPr>
            <p:cNvSpPr/>
            <p:nvPr/>
          </p:nvSpPr>
          <p:spPr>
            <a:xfrm>
              <a:off x="3843454" y="3122988"/>
              <a:ext cx="3002552" cy="3002552"/>
            </a:xfrm>
            <a:prstGeom prst="ellipse">
              <a:avLst/>
            </a:prstGeom>
            <a:solidFill>
              <a:schemeClr val="accent2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6C7E221-8D2B-CBFC-68D6-839D5E0657F8}"/>
                </a:ext>
              </a:extLst>
            </p:cNvPr>
            <p:cNvSpPr/>
            <p:nvPr/>
          </p:nvSpPr>
          <p:spPr>
            <a:xfrm>
              <a:off x="8630838" y="907788"/>
              <a:ext cx="3002552" cy="3002552"/>
            </a:xfrm>
            <a:prstGeom prst="ellipse">
              <a:avLst/>
            </a:prstGeom>
            <a:solidFill>
              <a:schemeClr val="accent2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75363E9-2831-22C4-5953-A85CCD374559}"/>
                </a:ext>
              </a:extLst>
            </p:cNvPr>
            <p:cNvSpPr/>
            <p:nvPr/>
          </p:nvSpPr>
          <p:spPr>
            <a:xfrm>
              <a:off x="6431113" y="2040522"/>
              <a:ext cx="2786092" cy="27860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9BC358-DA62-078E-A1CA-3210A4B84823}"/>
                </a:ext>
              </a:extLst>
            </p:cNvPr>
            <p:cNvSpPr/>
            <p:nvPr/>
          </p:nvSpPr>
          <p:spPr>
            <a:xfrm>
              <a:off x="6214653" y="1838034"/>
              <a:ext cx="3201728" cy="32017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440766"/>
            <a:ext cx="10506386" cy="58658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200" b="1" cap="all" baseline="0"/>
            </a:lvl1pPr>
          </a:lstStyle>
          <a:p>
            <a:r>
              <a:rPr lang="en-US" dirty="0"/>
              <a:t>Add Title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266693-B86C-0A7F-4122-5AFA502869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370880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7AB175B-864E-BA0F-E983-C33054BB0D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7865" y="1665516"/>
            <a:ext cx="2492882" cy="350687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561" y="3838475"/>
            <a:ext cx="2146157" cy="98473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E2C736-388B-9EFD-81DA-A15F750F95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5561" y="4857546"/>
            <a:ext cx="2146157" cy="31484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2E321BD-9A11-AE29-8459-9C200AF797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33442" y="2753783"/>
            <a:ext cx="1984267" cy="94857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6DD92F1-24D0-50C9-4AB7-DC84EC5DEA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3490" y="3702356"/>
            <a:ext cx="1984267" cy="31771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EFE4CF5-A2F0-8B32-3770-9CAA8D022A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1447" y="1712736"/>
            <a:ext cx="1984267" cy="89606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79E692B-5B0D-1A20-90E6-6E364FBB4E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71447" y="2608801"/>
            <a:ext cx="1984267" cy="3651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9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F2E5F8C-6D58-8F32-B51F-0C3D8A3488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253739" y="0"/>
            <a:ext cx="7938261" cy="68580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17" y="269182"/>
            <a:ext cx="3362008" cy="1196426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200" b="1" cap="all" baseline="0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816" y="2100107"/>
            <a:ext cx="2899443" cy="307228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266693-B86C-0A7F-4122-5AFA502869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802953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B38A35A-0479-9C12-5A6F-E459151CA6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193485" y="873373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36BCCE0-8E96-CFD7-773F-6DD34953319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59245" y="1239133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F1B55E6-D30C-94A2-74A3-7753E4C42B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17" y="2504151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12D6E0-52A8-9730-81A1-85A486A1FB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502181" y="873373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DDE02828-F855-FC8F-BE08-3709165F933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867941" y="1239133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54A6-5E2E-B227-1A26-0180BD3790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15313" y="2504151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C45418-A5D9-CF6D-A126-CFC5822051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810877" y="873373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Picture Placeholder 27">
            <a:extLst>
              <a:ext uri="{FF2B5EF4-FFF2-40B4-BE49-F238E27FC236}">
                <a16:creationId xmlns:a16="http://schemas.microsoft.com/office/drawing/2014/main" id="{C9960172-8670-373D-A621-80693CE45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176637" y="1239133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64550A4-3E55-BC7E-8E76-D618452D34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24009" y="2504151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C3DC7D4-9A01-6517-BBA3-25985ED39F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193485" y="3507830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Picture Placeholder 27">
            <a:extLst>
              <a:ext uri="{FF2B5EF4-FFF2-40B4-BE49-F238E27FC236}">
                <a16:creationId xmlns:a16="http://schemas.microsoft.com/office/drawing/2014/main" id="{8B660B9C-1FDD-B66C-4771-6927C706C11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559245" y="3895767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CEDB5D2-20DC-E42D-81A3-DD675DB5DA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6617" y="5112564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6E0A5FF-B1AF-63A9-AB13-9C59EC05FD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502181" y="3507830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Picture Placeholder 27">
            <a:extLst>
              <a:ext uri="{FF2B5EF4-FFF2-40B4-BE49-F238E27FC236}">
                <a16:creationId xmlns:a16="http://schemas.microsoft.com/office/drawing/2014/main" id="{CE1131E2-6ABA-CCF9-F1A8-115DB733B6E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867941" y="3895767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1333C39-8C83-07F1-DB19-333B85C4D5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5313" y="5122612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65DEC11-1F32-4EAC-3FA0-360A3FEBE1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810877" y="3507830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Picture Placeholder 27">
            <a:extLst>
              <a:ext uri="{FF2B5EF4-FFF2-40B4-BE49-F238E27FC236}">
                <a16:creationId xmlns:a16="http://schemas.microsoft.com/office/drawing/2014/main" id="{ADD5603E-E24A-E9C5-D35F-A38DC46658F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176637" y="3895767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65FCE6B-F5AD-CA04-8BC6-D677E90648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24009" y="5122612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126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440766"/>
            <a:ext cx="10506386" cy="58658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200" b="1" cap="all" baseline="0"/>
            </a:lvl1pPr>
          </a:lstStyle>
          <a:p>
            <a:r>
              <a:rPr lang="en-US" dirty="0"/>
              <a:t>Add Title </a:t>
            </a:r>
          </a:p>
        </p:txBody>
      </p:sp>
      <p:cxnSp>
        <p:nvCxnSpPr>
          <p:cNvPr id="13" name="Straight Connector 12" descr="Verticle Rule Line" title="Verticle Rule Line">
            <a:extLst>
              <a:ext uri="{FF2B5EF4-FFF2-40B4-BE49-F238E27FC236}">
                <a16:creationId xmlns:a16="http://schemas.microsoft.com/office/drawing/2014/main" id="{CE266693-B86C-0A7F-4122-5AFA50286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370880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9171D-B8A1-3D4F-8F0C-145874B4BC9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008647" y="1497208"/>
            <a:ext cx="8266112" cy="2471891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0BFEB1E-8991-0667-6BDA-AFC8E1A819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08647" y="4270548"/>
            <a:ext cx="8265604" cy="1090244"/>
          </a:xfrm>
        </p:spPr>
        <p:txBody>
          <a:bodyPr lIns="137160" tIns="0" rIns="0" bIns="0" numCol="3" spcCol="640080">
            <a:normAutofit/>
          </a:bodyPr>
          <a:lstStyle>
            <a:lvl1pPr marL="182880" indent="-347472">
              <a:lnSpc>
                <a:spcPct val="150000"/>
              </a:lnSpc>
              <a:buFont typeface="Arial" panose="020B0604020202020204" pitchFamily="34" charset="0"/>
              <a:buChar char="•"/>
              <a:defRPr sz="1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312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214692"/>
            <a:ext cx="3713700" cy="124598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200" b="1" cap="all" baseline="0"/>
            </a:lvl1pPr>
          </a:lstStyle>
          <a:p>
            <a:r>
              <a:rPr lang="en-US" dirty="0"/>
              <a:t>Add Title 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8743" y="2090054"/>
            <a:ext cx="8034492" cy="4093447"/>
          </a:xfrm>
        </p:spPr>
        <p:txBody>
          <a:bodyPr>
            <a:noAutofit/>
          </a:bodyPr>
          <a:lstStyle>
            <a:lvl1pPr marL="274320" indent="-27432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cxnSp>
        <p:nvCxnSpPr>
          <p:cNvPr id="13" name="Straight Connector 12" title="Verticle Rule Line">
            <a:extLst>
              <a:ext uri="{FF2B5EF4-FFF2-40B4-BE49-F238E27FC236}">
                <a16:creationId xmlns:a16="http://schemas.microsoft.com/office/drawing/2014/main" id="{CE266693-B86C-0A7F-4122-5AFA50286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792905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055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214692"/>
            <a:ext cx="3713700" cy="124598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200" b="1" cap="all" baseline="0"/>
            </a:lvl1pPr>
          </a:lstStyle>
          <a:p>
            <a:r>
              <a:rPr lang="en-US" dirty="0"/>
              <a:t>Add Title 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6288" y="2059910"/>
            <a:ext cx="4072934" cy="11254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None/>
              <a:defRPr sz="2400" u="sng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  <p:cxnSp>
        <p:nvCxnSpPr>
          <p:cNvPr id="13" name="Straight Connector 12" title="Verticle Rule Line">
            <a:extLst>
              <a:ext uri="{FF2B5EF4-FFF2-40B4-BE49-F238E27FC236}">
                <a16:creationId xmlns:a16="http://schemas.microsoft.com/office/drawing/2014/main" id="{CE266693-B86C-0A7F-4122-5AFA50286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792905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phic 8" descr="Circle with left arrow with solid fill">
            <a:hlinkClick r:id="rId2"/>
            <a:extLst>
              <a:ext uri="{FF2B5EF4-FFF2-40B4-BE49-F238E27FC236}">
                <a16:creationId xmlns:a16="http://schemas.microsoft.com/office/drawing/2014/main" id="{D888B852-56B6-C839-5CBD-590D6856C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5192428" y="2103070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4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A44999A-DAD5-F853-1F66-4F461193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A5DA8F-E966-3396-E829-59C248D67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195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accent5">
                <a:lumMod val="50000"/>
              </a:schemeClr>
            </a:gs>
            <a:gs pos="100000">
              <a:schemeClr val="accent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lorfulness, purple, magenta, violet&#10;&#10;Description automatically generated">
            <a:extLst>
              <a:ext uri="{FF2B5EF4-FFF2-40B4-BE49-F238E27FC236}">
                <a16:creationId xmlns:a16="http://schemas.microsoft.com/office/drawing/2014/main" id="{21C67B27-3DCB-A612-1630-DEAAA09B86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E9871A-9A2C-2E6F-0221-5C00575E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15982-9619-48E7-255C-DAB69168F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0CA30-D605-A6EE-40D5-0F18CC14B6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7005CC9-ACBC-4F41-893C-06CDEFA85144}" type="datetimeFigureOut">
              <a:rPr lang="en-US" smtClean="0"/>
              <a:pPr/>
              <a:t>6/12/2024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EE9BE-1334-B164-BD91-65446700A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21F1D-6897-D2A8-3BF8-B5672CDFF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03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1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BD28-376C-83FF-3BDA-B0F5DCD0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987" y="884255"/>
            <a:ext cx="5148105" cy="2857510"/>
          </a:xfrm>
        </p:spPr>
        <p:txBody>
          <a:bodyPr>
            <a:normAutofit/>
          </a:bodyPr>
          <a:lstStyle/>
          <a:p>
            <a:r>
              <a:rPr lang="en-US" sz="5400" err="1">
                <a:ea typeface="Batang"/>
              </a:rPr>
              <a:t>Mladi</a:t>
            </a:r>
            <a:r>
              <a:rPr lang="en-US" sz="5400">
                <a:ea typeface="Batang"/>
              </a:rPr>
              <a:t> I </a:t>
            </a:r>
            <a:r>
              <a:rPr lang="en-US" sz="5400" err="1">
                <a:ea typeface="Batang"/>
              </a:rPr>
              <a:t>stari</a:t>
            </a:r>
            <a:r>
              <a:rPr lang="en-US" sz="5400" dirty="0">
                <a:ea typeface="Batang"/>
              </a:rPr>
              <a:t> -</a:t>
            </a:r>
            <a:r>
              <a:rPr lang="en-US" sz="5400" err="1">
                <a:ea typeface="Batang"/>
              </a:rPr>
              <a:t>zajedno</a:t>
            </a:r>
            <a:r>
              <a:rPr lang="en-US" sz="5400" dirty="0">
                <a:ea typeface="Batang"/>
              </a:rPr>
              <a:t> u </a:t>
            </a:r>
            <a:r>
              <a:rPr lang="en-US" sz="5400" err="1">
                <a:ea typeface="Batang"/>
              </a:rPr>
              <a:t>zajednici</a:t>
            </a:r>
            <a:endParaRPr lang="en-US" sz="5400">
              <a:ea typeface="Batang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C5B2A-4E07-94EA-3944-3703FF79C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235" y="3968367"/>
            <a:ext cx="5030036" cy="3651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 err="1"/>
              <a:t>Građanski</a:t>
            </a:r>
            <a:r>
              <a:rPr lang="en-US" sz="2400" dirty="0"/>
              <a:t> </a:t>
            </a:r>
            <a:r>
              <a:rPr lang="en-US" sz="2400" dirty="0" err="1"/>
              <a:t>odgoj</a:t>
            </a:r>
            <a:r>
              <a:rPr lang="en-US" sz="2400" dirty="0"/>
              <a:t> I </a:t>
            </a:r>
            <a:r>
              <a:rPr lang="en-US" sz="2400" dirty="0" err="1"/>
              <a:t>obrazovanje</a:t>
            </a:r>
            <a:r>
              <a:rPr lang="en-US" sz="2400" dirty="0"/>
              <a:t> 2023./24.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D781-0F38-BE75-A79C-DABE55E2F0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057" y="4928790"/>
            <a:ext cx="5030036" cy="15026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err="1"/>
              <a:t>Osnovna</a:t>
            </a:r>
            <a:r>
              <a:rPr lang="en-US" sz="2800" dirty="0"/>
              <a:t> </a:t>
            </a:r>
            <a:r>
              <a:rPr lang="en-US" sz="2800" err="1"/>
              <a:t>škola</a:t>
            </a:r>
            <a:r>
              <a:rPr lang="en-US" sz="2800" dirty="0"/>
              <a:t> Ivana </a:t>
            </a:r>
            <a:r>
              <a:rPr lang="en-US" sz="2800" err="1"/>
              <a:t>Rangera</a:t>
            </a:r>
            <a:r>
              <a:rPr lang="en-US" sz="2800" dirty="0"/>
              <a:t>, </a:t>
            </a:r>
            <a:r>
              <a:rPr lang="en-US" sz="2800" err="1"/>
              <a:t>Kamenica</a:t>
            </a:r>
            <a:endParaRPr lang="en-US" sz="2800"/>
          </a:p>
        </p:txBody>
      </p:sp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28E9F31-B2D0-9FDD-3390-D7893D915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307" y="1215025"/>
            <a:ext cx="6196208" cy="4709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395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399ED-7056-F8AC-1A2F-F83A644D6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865" y="214692"/>
            <a:ext cx="9642686" cy="12459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a typeface="Batang"/>
              </a:rPr>
              <a:t>BILO JE JAKO PUNO AKTIVNOSTI NA SVIM PREDMETIMA - </a:t>
            </a:r>
            <a:r>
              <a:rPr lang="en-US" dirty="0" err="1">
                <a:ea typeface="Batang"/>
              </a:rPr>
              <a:t>radionice</a:t>
            </a:r>
            <a:r>
              <a:rPr lang="en-US" dirty="0">
                <a:ea typeface="Batang"/>
              </a:rPr>
              <a:t> za </a:t>
            </a:r>
            <a:r>
              <a:rPr lang="en-US" dirty="0" err="1">
                <a:ea typeface="Batang"/>
              </a:rPr>
              <a:t>uskrs</a:t>
            </a:r>
            <a:r>
              <a:rPr lang="en-US" dirty="0">
                <a:ea typeface="Batang"/>
              </a:rPr>
              <a:t> I advent </a:t>
            </a: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5AAFA00-3C42-0F29-DFE1-CDFE73362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20" y="2015190"/>
            <a:ext cx="6267450" cy="3495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group of kids and a person&#10;&#10;Description automatically generated">
            <a:extLst>
              <a:ext uri="{FF2B5EF4-FFF2-40B4-BE49-F238E27FC236}">
                <a16:creationId xmlns:a16="http://schemas.microsoft.com/office/drawing/2014/main" id="{0E21CF89-04BC-0577-FCEF-91C45C501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133" y="1995227"/>
            <a:ext cx="3209925" cy="3514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71188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942ADC-0284-8664-D252-87A4F4F94B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29EEA8-03D5-3441-E587-06D89DA8DC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ea typeface="Batang"/>
              </a:rPr>
              <a:t>Stari I </a:t>
            </a:r>
            <a:r>
              <a:rPr lang="en-US" err="1">
                <a:ea typeface="Batang"/>
              </a:rPr>
              <a:t>mladi</a:t>
            </a:r>
            <a:r>
              <a:rPr lang="en-US" dirty="0">
                <a:ea typeface="Batang"/>
              </a:rPr>
              <a:t> </a:t>
            </a:r>
            <a:r>
              <a:rPr lang="en-US" err="1">
                <a:ea typeface="Batang"/>
              </a:rPr>
              <a:t>vladari</a:t>
            </a:r>
            <a:r>
              <a:rPr lang="en-US" dirty="0">
                <a:ea typeface="Batang"/>
              </a:rPr>
              <a:t> </a:t>
            </a:r>
            <a:r>
              <a:rPr lang="en-US" err="1">
                <a:ea typeface="Batang"/>
              </a:rPr>
              <a:t>tijekom</a:t>
            </a:r>
            <a:r>
              <a:rPr lang="en-US" dirty="0">
                <a:ea typeface="Batang"/>
              </a:rPr>
              <a:t> </a:t>
            </a:r>
            <a:r>
              <a:rPr lang="en-US" err="1">
                <a:ea typeface="Batang"/>
              </a:rPr>
              <a:t>povijesti</a:t>
            </a:r>
            <a:endParaRPr lang="en-US" dirty="0" err="1">
              <a:ea typeface="Batang"/>
            </a:endParaRPr>
          </a:p>
        </p:txBody>
      </p:sp>
      <p:pic>
        <p:nvPicPr>
          <p:cNvPr id="8" name="Picture 7" descr="A group of people holding up posters&#10;&#10;Description automatically generated">
            <a:extLst>
              <a:ext uri="{FF2B5EF4-FFF2-40B4-BE49-F238E27FC236}">
                <a16:creationId xmlns:a16="http://schemas.microsoft.com/office/drawing/2014/main" id="{8F6A593F-80F1-B0FF-FC55-511C3C2AF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22" y="1749519"/>
            <a:ext cx="6289863" cy="4759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2AFC9411-D2F0-E4CF-1F21-1C917376CDFC}"/>
              </a:ext>
            </a:extLst>
          </p:cNvPr>
          <p:cNvSpPr txBox="1">
            <a:spLocks/>
          </p:cNvSpPr>
          <p:nvPr/>
        </p:nvSpPr>
        <p:spPr>
          <a:xfrm>
            <a:off x="6097383" y="210210"/>
            <a:ext cx="5495435" cy="12459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ea typeface="Batang"/>
              </a:rPr>
              <a:t>Legende</a:t>
            </a:r>
            <a:r>
              <a:rPr lang="en-US" dirty="0">
                <a:ea typeface="Batang"/>
              </a:rPr>
              <a:t> Mog </a:t>
            </a:r>
            <a:r>
              <a:rPr lang="en-US" dirty="0" err="1">
                <a:ea typeface="Batang"/>
              </a:rPr>
              <a:t>kraja</a:t>
            </a:r>
            <a:r>
              <a:rPr lang="en-US" dirty="0">
                <a:ea typeface="Batang"/>
              </a:rPr>
              <a:t> -</a:t>
            </a:r>
            <a:r>
              <a:rPr lang="en-US" dirty="0" err="1">
                <a:ea typeface="Batang"/>
              </a:rPr>
              <a:t>istraži</a:t>
            </a:r>
            <a:r>
              <a:rPr lang="en-US" dirty="0">
                <a:ea typeface="Batang"/>
              </a:rPr>
              <a:t> I </a:t>
            </a:r>
            <a:r>
              <a:rPr lang="en-US" dirty="0" err="1">
                <a:ea typeface="Batang"/>
              </a:rPr>
              <a:t>pomogni</a:t>
            </a:r>
            <a:r>
              <a:rPr lang="en-US" dirty="0">
                <a:ea typeface="Batang"/>
              </a:rPr>
              <a:t> </a:t>
            </a:r>
            <a:r>
              <a:rPr lang="en-US" dirty="0" err="1">
                <a:ea typeface="Batang"/>
              </a:rPr>
              <a:t>kazivaču</a:t>
            </a:r>
            <a:r>
              <a:rPr lang="en-US" dirty="0">
                <a:ea typeface="Batang"/>
              </a:rPr>
              <a:t>/</a:t>
            </a:r>
            <a:r>
              <a:rPr lang="en-US" dirty="0" err="1">
                <a:ea typeface="Batang"/>
              </a:rPr>
              <a:t>čici</a:t>
            </a:r>
            <a:endParaRPr lang="en-US" dirty="0" err="1"/>
          </a:p>
        </p:txBody>
      </p:sp>
      <p:pic>
        <p:nvPicPr>
          <p:cNvPr id="11" name="Picture 10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EB58E619-41B9-BD9C-8906-DAB05449B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776" y="1697691"/>
            <a:ext cx="4495800" cy="4762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38521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395AE-5BA4-E2E2-5945-B53D8DC7B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865" y="214692"/>
            <a:ext cx="9319097" cy="1245980"/>
          </a:xfrm>
        </p:spPr>
        <p:txBody>
          <a:bodyPr/>
          <a:lstStyle/>
          <a:p>
            <a:pPr algn="ctr"/>
            <a:r>
              <a:rPr lang="en-US" dirty="0">
                <a:ea typeface="Batang"/>
              </a:rPr>
              <a:t>GEOGRAFIJA - STANOVNIŠTVO NAŠEGA KRAJA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35130-E892-6AA2-69D2-9EA644E244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1073" y="1912602"/>
            <a:ext cx="4475012" cy="427089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stanovništvo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na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našem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školskom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području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prilično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ea typeface="Arial"/>
                <a:cs typeface="Arial"/>
              </a:rPr>
              <a:t>staro</a:t>
            </a:r>
            <a:endParaRPr lang="en-US" sz="2000" b="1" dirty="0">
              <a:solidFill>
                <a:srgbClr val="FF0000"/>
              </a:solidFill>
              <a:latin typeface="Corbel"/>
              <a:ea typeface="Arial"/>
              <a:cs typeface="Arial"/>
            </a:endParaRPr>
          </a:p>
          <a:p>
            <a:r>
              <a:rPr lang="en-US" sz="2000" b="1" dirty="0" err="1">
                <a:solidFill>
                  <a:srgbClr val="FF0000"/>
                </a:solidFill>
                <a:latin typeface="Arial"/>
                <a:ea typeface="Arial"/>
                <a:cs typeface="Arial"/>
              </a:rPr>
              <a:t>Kameničko</a:t>
            </a:r>
            <a:r>
              <a:rPr lang="en-US" sz="2000" b="1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ea typeface="Arial"/>
                <a:cs typeface="Arial"/>
              </a:rPr>
              <a:t>Podgorje</a:t>
            </a:r>
            <a:r>
              <a:rPr lang="en-US" sz="2000" b="1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 se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ea typeface="Arial"/>
                <a:cs typeface="Arial"/>
              </a:rPr>
              <a:t>ističe</a:t>
            </a:r>
            <a:r>
              <a:rPr lang="en-US" sz="2000" b="1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 s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ea typeface="Arial"/>
                <a:cs typeface="Arial"/>
              </a:rPr>
              <a:t>udjelom</a:t>
            </a:r>
            <a:r>
              <a:rPr lang="en-US" sz="2000" b="1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 od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ea typeface="Arial"/>
                <a:cs typeface="Arial"/>
              </a:rPr>
              <a:t>čak</a:t>
            </a:r>
            <a:r>
              <a:rPr lang="en-US" sz="2000" b="1" dirty="0">
                <a:solidFill>
                  <a:srgbClr val="FF0000"/>
                </a:solidFill>
                <a:latin typeface="Arial"/>
                <a:ea typeface="Arial"/>
                <a:cs typeface="Arial"/>
              </a:rPr>
              <a:t> 30% 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dok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je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prosjek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u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Hrvatskoj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24%</a:t>
            </a:r>
            <a:endParaRPr lang="en-US" sz="2000" b="1" dirty="0">
              <a:solidFill>
                <a:srgbClr val="FFFFFF"/>
              </a:solidFill>
              <a:latin typeface="Corbel"/>
              <a:ea typeface="Arial"/>
              <a:cs typeface="Arial"/>
            </a:endParaRPr>
          </a:p>
          <a:p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 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Zanimljivost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koju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smo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uočili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u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ovom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našem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istraživanju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je da u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Kamenici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Žarovnici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Crkovcu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živi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po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jedna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osoba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starija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od 90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godina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, a u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Bedencu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3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osobe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sve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su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žene</a:t>
            </a:r>
            <a:r>
              <a:rPr lang="en-US" sz="20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.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4" name="Picture 3" descr="A group of pie charts&#10;&#10;Description automatically generated">
            <a:extLst>
              <a:ext uri="{FF2B5EF4-FFF2-40B4-BE49-F238E27FC236}">
                <a16:creationId xmlns:a16="http://schemas.microsoft.com/office/drawing/2014/main" id="{1251B7A6-F88F-670A-60B3-619833520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895" y="2561378"/>
            <a:ext cx="6495528" cy="36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02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B6B0-0D1C-4B57-CDC7-399496000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865" y="214692"/>
            <a:ext cx="10470847" cy="1245980"/>
          </a:xfrm>
        </p:spPr>
        <p:txBody>
          <a:bodyPr/>
          <a:lstStyle/>
          <a:p>
            <a:pPr algn="ctr"/>
            <a:r>
              <a:rPr lang="en-US" dirty="0">
                <a:ea typeface="Batang"/>
              </a:rPr>
              <a:t>" </a:t>
            </a:r>
            <a:r>
              <a:rPr lang="en-US" dirty="0" smtClean="0">
                <a:ea typeface="Batang"/>
              </a:rPr>
              <a:t>SELIMO</a:t>
            </a:r>
            <a:r>
              <a:rPr lang="hr-HR" dirty="0" smtClean="0">
                <a:ea typeface="Batang"/>
              </a:rPr>
              <a:t>”</a:t>
            </a:r>
            <a:r>
              <a:rPr lang="en-US" dirty="0" smtClean="0">
                <a:ea typeface="Batang"/>
              </a:rPr>
              <a:t> </a:t>
            </a:r>
            <a:r>
              <a:rPr lang="en-US" dirty="0">
                <a:ea typeface="Batang"/>
              </a:rPr>
              <a:t>U LOKALNU </a:t>
            </a:r>
            <a:r>
              <a:rPr lang="en-US" dirty="0" smtClean="0">
                <a:ea typeface="Batang"/>
              </a:rPr>
              <a:t>ZAJEDNICU</a:t>
            </a:r>
            <a:endParaRPr lang="en-US" dirty="0">
              <a:ea typeface="Batang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DD1E4-5F08-73B7-BC35-D2A4CEF93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56" y="2022819"/>
            <a:ext cx="3271992" cy="38133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/>
              <a:t>IZRADA ČESTITKE I POSJET ŠTIĆENICIMA CARITAS DOMA U IVANCU</a:t>
            </a:r>
          </a:p>
          <a:p>
            <a:r>
              <a:rPr lang="en-US" b="1" dirty="0"/>
              <a:t>SURADNJA S CRVENIM KRIŽEM-POSJET OSOBAMA STARIJE ŽIVOTNE SOBI KOJI ŽIVE SAMI - PAKETI ZA  OSOBE</a:t>
            </a:r>
          </a:p>
          <a:p>
            <a:r>
              <a:rPr lang="en-US" b="1" dirty="0"/>
              <a:t>OSMIJEH BAKE EVICE I KOŠNJA TRAVE</a:t>
            </a:r>
          </a:p>
        </p:txBody>
      </p:sp>
      <p:pic>
        <p:nvPicPr>
          <p:cNvPr id="4" name="Picture 3" descr="A child and person standing in a room&#10;&#10;Description automatically generated">
            <a:extLst>
              <a:ext uri="{FF2B5EF4-FFF2-40B4-BE49-F238E27FC236}">
                <a16:creationId xmlns:a16="http://schemas.microsoft.com/office/drawing/2014/main" id="{A55DE165-826D-E447-8FA8-D6AD99BE0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980" y="1707776"/>
            <a:ext cx="3086100" cy="411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 descr="A group of people wearing vests walking on a path&#10;&#10;Description automatically generated">
            <a:extLst>
              <a:ext uri="{FF2B5EF4-FFF2-40B4-BE49-F238E27FC236}">
                <a16:creationId xmlns:a16="http://schemas.microsoft.com/office/drawing/2014/main" id="{7D4D215F-CE7E-5833-2C8A-3E9440786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271" y="2245658"/>
            <a:ext cx="4713193" cy="35769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58597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834D0-F3EA-0574-281E-E1B72FAA5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865" y="214692"/>
            <a:ext cx="10795817" cy="1245980"/>
          </a:xfrm>
        </p:spPr>
        <p:txBody>
          <a:bodyPr/>
          <a:lstStyle/>
          <a:p>
            <a:pPr algn="ctr"/>
            <a:r>
              <a:rPr lang="en-US" dirty="0">
                <a:ea typeface="Batang"/>
              </a:rPr>
              <a:t>UDRUGA UMIROVLJENIKA LEPOGLAVA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4BB45-BF2D-BB9D-7A6F-743EE3BBD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455" y="2381788"/>
            <a:ext cx="3047876" cy="310733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n-US" b="1" dirty="0"/>
              <a:t>LEKTORSKA RADIONICA</a:t>
            </a:r>
            <a:endParaRPr lang="en-US" dirty="0"/>
          </a:p>
          <a:p>
            <a:pPr>
              <a:buFont typeface="Wingdings" panose="020B0604020202020204" pitchFamily="34" charset="0"/>
              <a:buChar char="Ø"/>
            </a:pPr>
            <a:r>
              <a:rPr lang="en-US" b="1" dirty="0"/>
              <a:t>KREATIVNA RADIONICA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b="1" dirty="0"/>
              <a:t>INFORMATIČKA RADIONICA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b="1" dirty="0"/>
              <a:t>PRAVNO SAVJETOVANJE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b="1" dirty="0"/>
              <a:t>KREATIVNA RADIONICA</a:t>
            </a:r>
          </a:p>
        </p:txBody>
      </p:sp>
      <p:pic>
        <p:nvPicPr>
          <p:cNvPr id="5" name="Picture 4" descr="A collage of people in a room&#10;&#10;Description automatically generated">
            <a:extLst>
              <a:ext uri="{FF2B5EF4-FFF2-40B4-BE49-F238E27FC236}">
                <a16:creationId xmlns:a16="http://schemas.microsoft.com/office/drawing/2014/main" id="{04F1917E-F89D-D7CB-DBD8-2B206D55B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805" y="1714500"/>
            <a:ext cx="5648069" cy="48185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7430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2F393-5513-1E42-3DD3-2D0C39680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865" y="214692"/>
            <a:ext cx="9551964" cy="1245980"/>
          </a:xfrm>
        </p:spPr>
        <p:txBody>
          <a:bodyPr/>
          <a:lstStyle/>
          <a:p>
            <a:pPr algn="ctr"/>
            <a:r>
              <a:rPr lang="en-US">
                <a:ea typeface="Batang"/>
              </a:rPr>
              <a:t>USPJELI SMO...</a:t>
            </a:r>
            <a:endParaRPr lang="en-US" dirty="0">
              <a:ea typeface="Batang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1FC9D-1BDB-C735-CEDD-6B80992D07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6861" y="1865937"/>
            <a:ext cx="9995521" cy="454168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b="1" dirty="0"/>
              <a:t>UČENICI SPONTANO POMOGLI U SLAGANJU DRVA STARIJOJ OSOBI TIJEKOM </a:t>
            </a:r>
            <a:r>
              <a:rPr lang="hr-HR" b="1" dirty="0" smtClean="0"/>
              <a:t>PJEŠAČENJA </a:t>
            </a:r>
            <a:endParaRPr lang="en-US" dirty="0"/>
          </a:p>
        </p:txBody>
      </p:sp>
      <p:pic>
        <p:nvPicPr>
          <p:cNvPr id="5" name="Picture 4" descr="A group of people standing around a pile of wood&#10;&#10;Description automatically generated">
            <a:extLst>
              <a:ext uri="{FF2B5EF4-FFF2-40B4-BE49-F238E27FC236}">
                <a16:creationId xmlns:a16="http://schemas.microsoft.com/office/drawing/2014/main" id="{26C5BD30-79DD-A3EB-7D04-BC681A624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14" y="2746841"/>
            <a:ext cx="5118847" cy="3168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 descr="A group of kids walking on a street&#10;&#10;Description automatically generated">
            <a:extLst>
              <a:ext uri="{FF2B5EF4-FFF2-40B4-BE49-F238E27FC236}">
                <a16:creationId xmlns:a16="http://schemas.microsoft.com/office/drawing/2014/main" id="{369AE228-AE95-EA1B-A494-4FD5B443C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446" y="2735355"/>
            <a:ext cx="5721724" cy="2989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5656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213AE-271A-B976-2030-6B3C2564E4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3019" y="576493"/>
            <a:ext cx="8138873" cy="560700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 dirty="0" err="1">
                <a:solidFill>
                  <a:srgbClr val="FFFF00"/>
                </a:solidFill>
                <a:latin typeface="Arial"/>
                <a:ea typeface="Arial"/>
                <a:cs typeface="Arial"/>
              </a:rPr>
              <a:t>Cilj</a:t>
            </a:r>
            <a:r>
              <a:rPr lang="en-US" sz="2000" b="1" dirty="0">
                <a:solidFill>
                  <a:srgbClr val="FFFF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ea typeface="Arial"/>
                <a:cs typeface="Arial"/>
              </a:rPr>
              <a:t>projekta</a:t>
            </a:r>
            <a:r>
              <a:rPr lang="en-US" sz="2000" b="1" dirty="0">
                <a:solidFill>
                  <a:srgbClr val="FFFF00"/>
                </a:solidFill>
                <a:latin typeface="Arial"/>
                <a:ea typeface="Arial"/>
                <a:cs typeface="Arial"/>
              </a:rPr>
              <a:t>:</a:t>
            </a:r>
            <a:r>
              <a:rPr lang="en-US" sz="2000" b="1" dirty="0">
                <a:solidFill>
                  <a:srgbClr val="2F5496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bila</a:t>
            </a:r>
            <a:r>
              <a:rPr lang="en-US" sz="2000" b="1" dirty="0">
                <a:latin typeface="Arial"/>
                <a:ea typeface="Arial"/>
                <a:cs typeface="Arial"/>
              </a:rPr>
              <a:t> je 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pomoć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starijim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osobama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kroz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podršku</a:t>
            </a:r>
            <a:r>
              <a:rPr lang="en-US" sz="2000" b="1" dirty="0">
                <a:latin typeface="Arial"/>
                <a:ea typeface="Arial"/>
                <a:cs typeface="Arial"/>
              </a:rPr>
              <a:t> u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kućanskim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poslovima</a:t>
            </a:r>
            <a:r>
              <a:rPr lang="en-US" sz="2000" b="1" dirty="0">
                <a:latin typeface="Arial"/>
                <a:ea typeface="Arial"/>
                <a:cs typeface="Arial"/>
              </a:rPr>
              <a:t>, 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radovima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na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održavanju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na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otvorenom</a:t>
            </a:r>
            <a:r>
              <a:rPr lang="en-US" sz="2000" b="1" dirty="0">
                <a:latin typeface="Arial"/>
                <a:ea typeface="Arial"/>
                <a:cs typeface="Arial"/>
              </a:rPr>
              <a:t>, a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prvenstveni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su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nam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cilj</a:t>
            </a:r>
            <a:r>
              <a:rPr lang="en-US" sz="2000" b="1" dirty="0">
                <a:latin typeface="Arial"/>
                <a:ea typeface="Arial"/>
                <a:cs typeface="Arial"/>
              </a:rPr>
              <a:t> 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dvosmjerna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prijateljstva</a:t>
            </a:r>
            <a:r>
              <a:rPr lang="en-US" sz="2000" b="1" dirty="0">
                <a:latin typeface="Arial"/>
                <a:ea typeface="Arial"/>
                <a:cs typeface="Arial"/>
              </a:rPr>
              <a:t> . </a:t>
            </a:r>
            <a:endParaRPr lang="en-US" sz="2000" dirty="0"/>
          </a:p>
          <a:p>
            <a:r>
              <a:rPr lang="en-US" sz="2000" b="1" dirty="0">
                <a:latin typeface="Arial"/>
                <a:ea typeface="Arial"/>
                <a:cs typeface="Arial"/>
              </a:rPr>
              <a:t> 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razvitak</a:t>
            </a:r>
            <a:r>
              <a:rPr lang="en-US" sz="2000" b="1" dirty="0">
                <a:latin typeface="Arial"/>
                <a:ea typeface="Arial"/>
                <a:cs typeface="Arial"/>
              </a:rPr>
              <a:t> „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stvarnosti</a:t>
            </a:r>
            <a:r>
              <a:rPr lang="en-US" sz="2000" b="1" dirty="0">
                <a:latin typeface="Arial"/>
                <a:ea typeface="Arial"/>
                <a:cs typeface="Arial"/>
              </a:rPr>
              <a:t>“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koja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promiče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tolerantnije</a:t>
            </a:r>
            <a:r>
              <a:rPr lang="en-US" sz="2000" b="1" dirty="0">
                <a:latin typeface="Arial"/>
                <a:ea typeface="Arial"/>
                <a:cs typeface="Arial"/>
              </a:rPr>
              <a:t>,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inkluzivnije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suradničko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društvo</a:t>
            </a:r>
            <a:r>
              <a:rPr lang="en-US" sz="2000" b="1" dirty="0">
                <a:latin typeface="Arial"/>
                <a:ea typeface="Arial"/>
                <a:cs typeface="Arial"/>
              </a:rPr>
              <a:t> u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kojem</a:t>
            </a:r>
            <a:r>
              <a:rPr lang="en-US" sz="2000" b="1" dirty="0">
                <a:latin typeface="Arial"/>
                <a:ea typeface="Arial"/>
                <a:cs typeface="Arial"/>
              </a:rPr>
              <a:t> je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uzajamna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pomoć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postaje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stil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života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i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prijateljstva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između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Ijudi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različitih</a:t>
            </a:r>
            <a:r>
              <a:rPr lang="en-US" sz="2000" b="1" dirty="0">
                <a:latin typeface="Arial"/>
                <a:ea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ea typeface="Arial"/>
                <a:cs typeface="Arial"/>
              </a:rPr>
              <a:t>generacija</a:t>
            </a:r>
            <a:r>
              <a:rPr lang="en-US" sz="2000" b="1" dirty="0">
                <a:latin typeface="Arial"/>
                <a:ea typeface="Arial"/>
                <a:cs typeface="Arial"/>
              </a:rPr>
              <a:t>.</a:t>
            </a:r>
            <a:endParaRPr lang="en-US" sz="2000" dirty="0"/>
          </a:p>
          <a:p>
            <a:r>
              <a:rPr lang="en-US" sz="2000" b="1" dirty="0">
                <a:latin typeface="Arial"/>
                <a:cs typeface="Arial"/>
              </a:rPr>
              <a:t>8  </a:t>
            </a:r>
            <a:r>
              <a:rPr lang="en-US" sz="2000" b="1" dirty="0" err="1">
                <a:latin typeface="Arial"/>
                <a:cs typeface="Arial"/>
              </a:rPr>
              <a:t>učenika</a:t>
            </a:r>
            <a:r>
              <a:rPr lang="en-US" sz="2000" b="1" dirty="0">
                <a:latin typeface="Arial"/>
                <a:cs typeface="Arial"/>
              </a:rPr>
              <a:t>  </a:t>
            </a:r>
            <a:r>
              <a:rPr lang="hr-HR" sz="2000" b="1" dirty="0" smtClean="0">
                <a:latin typeface="Arial"/>
                <a:cs typeface="Arial"/>
              </a:rPr>
              <a:t>- novi </a:t>
            </a:r>
            <a:r>
              <a:rPr lang="en-US" sz="2000" b="1" dirty="0" err="1" smtClean="0">
                <a:latin typeface="Arial"/>
                <a:cs typeface="Arial"/>
              </a:rPr>
              <a:t>volenteri</a:t>
            </a:r>
            <a:r>
              <a:rPr lang="en-US" sz="2000" b="1" dirty="0">
                <a:latin typeface="Arial"/>
                <a:cs typeface="Arial"/>
              </a:rPr>
              <a:t> </a:t>
            </a:r>
            <a:r>
              <a:rPr lang="en-US" sz="2000" b="1" dirty="0" err="1">
                <a:latin typeface="Arial"/>
                <a:cs typeface="Arial"/>
              </a:rPr>
              <a:t>Crvenog</a:t>
            </a:r>
            <a:r>
              <a:rPr lang="en-US" sz="2000" b="1" dirty="0">
                <a:latin typeface="Arial"/>
                <a:cs typeface="Arial"/>
              </a:rPr>
              <a:t> </a:t>
            </a:r>
            <a:r>
              <a:rPr lang="en-US" sz="2000" b="1" dirty="0" err="1">
                <a:latin typeface="Arial"/>
                <a:cs typeface="Arial"/>
              </a:rPr>
              <a:t>križa</a:t>
            </a:r>
            <a:r>
              <a:rPr lang="en-US" sz="2000" b="1" dirty="0">
                <a:latin typeface="Arial"/>
                <a:cs typeface="Arial"/>
              </a:rPr>
              <a:t> </a:t>
            </a:r>
          </a:p>
          <a:p>
            <a:r>
              <a:rPr lang="en-US" sz="2000" b="1" dirty="0" err="1">
                <a:latin typeface="Arial"/>
                <a:cs typeface="Arial"/>
              </a:rPr>
              <a:t>postali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smo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svi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dio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jedne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velike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obitelji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koja</a:t>
            </a:r>
            <a:r>
              <a:rPr lang="en-US" sz="2000" b="1" dirty="0">
                <a:latin typeface="Arial"/>
                <a:cs typeface="Arial"/>
              </a:rPr>
              <a:t> je </a:t>
            </a:r>
            <a:r>
              <a:rPr lang="en-US" sz="2000" b="1" dirty="0" err="1">
                <a:latin typeface="Arial"/>
                <a:cs typeface="Arial"/>
              </a:rPr>
              <a:t>odlučila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baki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Evici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kupiti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i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donirati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štednjak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na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drva</a:t>
            </a:r>
            <a:r>
              <a:rPr lang="en-US" sz="2000" b="1" dirty="0">
                <a:latin typeface="Arial"/>
                <a:cs typeface="Arial"/>
              </a:rPr>
              <a:t> koji </a:t>
            </a:r>
            <a:r>
              <a:rPr lang="en-US" sz="2000" b="1" dirty="0" err="1">
                <a:latin typeface="Arial"/>
                <a:cs typeface="Arial"/>
              </a:rPr>
              <a:t>joj</a:t>
            </a:r>
            <a:r>
              <a:rPr lang="en-US" sz="2000" b="1" dirty="0">
                <a:latin typeface="Arial"/>
                <a:cs typeface="Arial"/>
              </a:rPr>
              <a:t> se „</a:t>
            </a:r>
            <a:r>
              <a:rPr lang="en-US" sz="2000" b="1" dirty="0" err="1">
                <a:latin typeface="Arial"/>
                <a:cs typeface="Arial"/>
              </a:rPr>
              <a:t>došel</a:t>
            </a:r>
            <a:r>
              <a:rPr lang="en-US" sz="2000" b="1" dirty="0" smtClean="0">
                <a:latin typeface="Arial"/>
                <a:cs typeface="Arial"/>
              </a:rPr>
              <a:t>“</a:t>
            </a:r>
            <a:endParaRPr lang="en-US" sz="2000" b="1" dirty="0">
              <a:latin typeface="Arial"/>
              <a:cs typeface="Arial"/>
            </a:endParaRPr>
          </a:p>
          <a:p>
            <a:pPr algn="just"/>
            <a:endParaRPr lang="en-US" b="1" dirty="0">
              <a:latin typeface="Arial"/>
              <a:cs typeface="Arial"/>
            </a:endParaRPr>
          </a:p>
        </p:txBody>
      </p:sp>
      <p:pic>
        <p:nvPicPr>
          <p:cNvPr id="5" name="Picture 4" descr="A child and person standing in a room&#10;&#10;Description automatically generated">
            <a:extLst>
              <a:ext uri="{FF2B5EF4-FFF2-40B4-BE49-F238E27FC236}">
                <a16:creationId xmlns:a16="http://schemas.microsoft.com/office/drawing/2014/main" id="{F6B2798C-2614-7C99-8745-6B9166A68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803" y="580434"/>
            <a:ext cx="3305304" cy="4407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1280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22ECE-F37F-9613-652E-049614A2C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865" y="214692"/>
            <a:ext cx="9747069" cy="1245980"/>
          </a:xfrm>
        </p:spPr>
        <p:txBody>
          <a:bodyPr/>
          <a:lstStyle/>
          <a:p>
            <a:r>
              <a:rPr lang="en-US" dirty="0">
                <a:ea typeface="Batang"/>
              </a:rPr>
              <a:t> </a:t>
            </a:r>
            <a:r>
              <a:rPr lang="en-US" dirty="0" err="1">
                <a:ea typeface="Batang"/>
              </a:rPr>
              <a:t>Učenici</a:t>
            </a:r>
            <a:r>
              <a:rPr lang="en-US" dirty="0">
                <a:ea typeface="Batang"/>
              </a:rPr>
              <a:t> </a:t>
            </a:r>
            <a:r>
              <a:rPr lang="en-US" dirty="0" err="1">
                <a:ea typeface="Batang"/>
              </a:rPr>
              <a:t>predlažu</a:t>
            </a:r>
            <a:r>
              <a:rPr lang="en-US" dirty="0">
                <a:ea typeface="Batang"/>
              </a:rPr>
              <a:t>...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69537-1546-0C8E-0C6F-929BA0F6BD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223" y="1829096"/>
            <a:ext cx="7001095" cy="435440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buFont typeface="Wingdings" panose="020B0604020202020204" pitchFamily="34" charset="0"/>
              <a:buChar char="Ø"/>
            </a:pPr>
            <a:r>
              <a:rPr lang="en-US" sz="1800" b="1" spc="-10">
                <a:solidFill>
                  <a:srgbClr val="FFFF00"/>
                </a:solidFill>
                <a:latin typeface="Arial"/>
                <a:ea typeface="Arial"/>
                <a:cs typeface="Arial"/>
              </a:rPr>
              <a:t>Za </a:t>
            </a:r>
            <a:r>
              <a:rPr lang="en-US" sz="1800" b="1" spc="-10" err="1">
                <a:solidFill>
                  <a:srgbClr val="FFFF00"/>
                </a:solidFill>
                <a:latin typeface="Arial"/>
                <a:ea typeface="Arial"/>
                <a:cs typeface="Arial"/>
              </a:rPr>
              <a:t>početak</a:t>
            </a:r>
            <a:r>
              <a:rPr lang="en-US" sz="1800" b="1" spc="-10">
                <a:solidFill>
                  <a:srgbClr val="FFFF00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1800" b="1" spc="-10" err="1">
                <a:solidFill>
                  <a:srgbClr val="FFFF00"/>
                </a:solidFill>
                <a:latin typeface="Arial"/>
                <a:ea typeface="Arial"/>
                <a:cs typeface="Arial"/>
              </a:rPr>
              <a:t>možemo</a:t>
            </a:r>
            <a:r>
              <a:rPr lang="en-US" sz="1800" b="1" spc="-10">
                <a:solidFill>
                  <a:srgbClr val="FFFF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err="1">
                <a:solidFill>
                  <a:srgbClr val="FFFF00"/>
                </a:solidFill>
                <a:latin typeface="Arial"/>
                <a:ea typeface="Arial"/>
                <a:cs typeface="Arial"/>
              </a:rPr>
              <a:t>krenuti</a:t>
            </a:r>
            <a:r>
              <a:rPr lang="en-US" sz="1800" b="1" spc="-10">
                <a:solidFill>
                  <a:srgbClr val="FFFF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err="1">
                <a:solidFill>
                  <a:srgbClr val="FFFF00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sz="1800" b="1" spc="-10">
                <a:solidFill>
                  <a:srgbClr val="FFFF00"/>
                </a:solidFill>
                <a:latin typeface="Arial"/>
                <a:ea typeface="Arial"/>
                <a:cs typeface="Arial"/>
              </a:rPr>
              <a:t> od </a:t>
            </a:r>
            <a:r>
              <a:rPr lang="en-US" sz="1800" b="1" spc="-10" err="1">
                <a:solidFill>
                  <a:srgbClr val="FFFF00"/>
                </a:solidFill>
                <a:latin typeface="Arial"/>
                <a:ea typeface="Arial"/>
                <a:cs typeface="Arial"/>
              </a:rPr>
              <a:t>sebe</a:t>
            </a:r>
            <a:r>
              <a:rPr lang="en-US" sz="1800" b="1" spc="-10">
                <a:solidFill>
                  <a:srgbClr val="FFFF00"/>
                </a:solidFill>
                <a:latin typeface="Arial"/>
                <a:ea typeface="Arial"/>
                <a:cs typeface="Arial"/>
              </a:rPr>
              <a:t>. </a:t>
            </a:r>
            <a:r>
              <a:rPr lang="en-US" sz="1800" b="1" spc="-10" err="1">
                <a:solidFill>
                  <a:srgbClr val="FFFF00"/>
                </a:solidFill>
                <a:latin typeface="Arial"/>
                <a:ea typeface="Arial"/>
                <a:cs typeface="Arial"/>
              </a:rPr>
              <a:t>Što</a:t>
            </a:r>
            <a:r>
              <a:rPr lang="en-US" sz="1800" b="1" spc="-10">
                <a:solidFill>
                  <a:srgbClr val="FFFF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err="1">
                <a:solidFill>
                  <a:srgbClr val="FFFF00"/>
                </a:solidFill>
                <a:latin typeface="Arial"/>
                <a:ea typeface="Arial"/>
                <a:cs typeface="Arial"/>
              </a:rPr>
              <a:t>mogu</a:t>
            </a:r>
            <a:r>
              <a:rPr lang="en-US" sz="1800" b="1" spc="-10">
                <a:solidFill>
                  <a:srgbClr val="FFFF0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err="1">
                <a:solidFill>
                  <a:srgbClr val="FFFF00"/>
                </a:solidFill>
                <a:latin typeface="Arial"/>
                <a:ea typeface="Arial"/>
                <a:cs typeface="Arial"/>
              </a:rPr>
              <a:t>učiniti</a:t>
            </a:r>
            <a:r>
              <a:rPr lang="en-US" sz="1800" b="1" spc="-10">
                <a:solidFill>
                  <a:srgbClr val="FFFF00"/>
                </a:solidFill>
                <a:latin typeface="Arial"/>
                <a:ea typeface="Arial"/>
                <a:cs typeface="Arial"/>
              </a:rPr>
              <a:t> ja? MI?</a:t>
            </a:r>
            <a:endParaRPr lang="en-US" sz="1800" b="1" spc="-10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algn="just">
              <a:buFont typeface="Wingdings" panose="020B0604020202020204" pitchFamily="34" charset="0"/>
              <a:buChar char="Ø"/>
            </a:pPr>
            <a:r>
              <a:rPr lang="en-US" sz="1800" b="1" spc="-1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Nužni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su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nam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domovi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za </a:t>
            </a:r>
            <a:r>
              <a:rPr lang="en-US" sz="1800" b="1" spc="-1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starije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osobe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1800" b="1" spc="-1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prostori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za </a:t>
            </a:r>
            <a:r>
              <a:rPr lang="en-US" sz="1800" b="1" spc="-1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cjelodnevni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ili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barem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poludnevni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boravak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za </a:t>
            </a:r>
            <a:r>
              <a:rPr lang="en-US" sz="1800" b="1" spc="-1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starije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dirty="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osobe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 </a:t>
            </a:r>
            <a:endParaRPr lang="en-US" sz="1800" b="1" dirty="0">
              <a:solidFill>
                <a:srgbClr val="FFFFFF"/>
              </a:solidFill>
              <a:latin typeface="Corbel"/>
              <a:ea typeface="Arial"/>
              <a:cs typeface="Arial"/>
            </a:endParaRPr>
          </a:p>
          <a:p>
            <a:pPr algn="just">
              <a:buFont typeface="Wingdings" panose="020B0604020202020204" pitchFamily="34" charset="0"/>
              <a:buChar char="Ø"/>
            </a:pPr>
            <a:r>
              <a:rPr lang="en-US" sz="1800" b="1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Učenici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1800" b="1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članovi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Dječjeg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gradskog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vijeća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  </a:t>
            </a:r>
            <a:r>
              <a:rPr lang="en-US" sz="1800" b="1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naše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škole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spomenutu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problematiku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iznijeli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su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na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sjednici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Vijeća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.</a:t>
            </a:r>
            <a:endParaRPr lang="en-US" sz="1800" b="1" dirty="0">
              <a:solidFill>
                <a:srgbClr val="FFFFFF"/>
              </a:solidFill>
              <a:latin typeface="Corbel"/>
              <a:ea typeface="Arial"/>
              <a:cs typeface="Arial"/>
            </a:endParaRPr>
          </a:p>
          <a:p>
            <a:pPr algn="just">
              <a:buFont typeface="Wingdings" panose="020B0604020202020204" pitchFamily="34" charset="0"/>
              <a:buChar char="Ø"/>
            </a:pP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Dječje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gradsko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vijeće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planira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organizirati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kreativne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likovne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sportsko-rekreativne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edukacijske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,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kulturno-zabavne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i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zdravstvene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radionice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s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osobama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starije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životne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ea typeface="Arial"/>
                <a:cs typeface="Arial"/>
              </a:rPr>
              <a:t>dobi</a:t>
            </a:r>
            <a:r>
              <a:rPr lang="en-US" sz="1800" b="1" spc="-1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. </a:t>
            </a:r>
            <a:endParaRPr lang="en-US" sz="1800" b="1">
              <a:solidFill>
                <a:srgbClr val="FFFFFF"/>
              </a:solidFill>
              <a:cs typeface="Arial"/>
            </a:endParaRPr>
          </a:p>
        </p:txBody>
      </p:sp>
      <p:pic>
        <p:nvPicPr>
          <p:cNvPr id="4" name="Picture 3" descr="Može biti slika sljedećeg: 5 ljudi i ljudi se smiješe">
            <a:extLst>
              <a:ext uri="{FF2B5EF4-FFF2-40B4-BE49-F238E27FC236}">
                <a16:creationId xmlns:a16="http://schemas.microsoft.com/office/drawing/2014/main" id="{D41CF7FC-3A9C-FA4C-A5A6-7A47F19C9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949" y="1036529"/>
            <a:ext cx="3964486" cy="5285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3967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D091F-2E1A-3912-A662-9729BFF72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686" y="440766"/>
            <a:ext cx="10360250" cy="764035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Batang"/>
              </a:rPr>
              <a:t>VIJEĆE </a:t>
            </a:r>
            <a:br>
              <a:rPr lang="en-US" dirty="0">
                <a:ea typeface="Batang"/>
              </a:rPr>
            </a:br>
            <a:r>
              <a:rPr lang="en-US" dirty="0">
                <a:ea typeface="Batang"/>
              </a:rPr>
              <a:t>UČENIKA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7AEC9E-CD35-42D1-BC0E-9ADB786E41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22978" y="1532515"/>
            <a:ext cx="777240" cy="777240"/>
          </a:xfrm>
        </p:spPr>
        <p:txBody>
          <a:bodyPr>
            <a:norm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11" name="Text Placeholder 110">
            <a:extLst>
              <a:ext uri="{FF2B5EF4-FFF2-40B4-BE49-F238E27FC236}">
                <a16:creationId xmlns:a16="http://schemas.microsoft.com/office/drawing/2014/main" id="{E98D4F18-5E2F-031D-60BB-4B142E36E3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1376" y="1355087"/>
            <a:ext cx="5052635" cy="1132097"/>
          </a:xfrm>
        </p:spPr>
        <p:txBody>
          <a:bodyPr>
            <a:normAutofit lnSpcReduction="10000"/>
          </a:bodyPr>
          <a:lstStyle/>
          <a:p>
            <a:r>
              <a:rPr lang="en-US" b="1" err="1">
                <a:ea typeface="+mn-lt"/>
                <a:cs typeface="+mn-lt"/>
              </a:rPr>
              <a:t>mentalno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zdravlje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kao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preduvjet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fizičkog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zdravlja</a:t>
            </a:r>
            <a:endParaRPr lang="en-US" b="1" err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9B9F52-1D1B-C12E-B4CD-FE05CFE5D1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22978" y="3030332"/>
            <a:ext cx="777240" cy="777240"/>
          </a:xfrm>
        </p:spPr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12" name="Text Placeholder 111">
            <a:extLst>
              <a:ext uri="{FF2B5EF4-FFF2-40B4-BE49-F238E27FC236}">
                <a16:creationId xmlns:a16="http://schemas.microsoft.com/office/drawing/2014/main" id="{43AE4C46-DDC1-E4A5-9BB9-D3B96E0DB1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71375" y="2852903"/>
            <a:ext cx="5052635" cy="1132097"/>
          </a:xfrm>
        </p:spPr>
        <p:txBody>
          <a:bodyPr>
            <a:normAutofit lnSpcReduction="10000"/>
          </a:bodyPr>
          <a:lstStyle/>
          <a:p>
            <a:r>
              <a:rPr lang="en-US" b="1" dirty="0" err="1"/>
              <a:t>nuklearne</a:t>
            </a:r>
            <a:r>
              <a:rPr lang="en-US" b="1" dirty="0"/>
              <a:t> </a:t>
            </a:r>
            <a:r>
              <a:rPr lang="en-US" b="1" dirty="0" err="1"/>
              <a:t>prijetnje</a:t>
            </a:r>
            <a:r>
              <a:rPr lang="en-US" b="1" dirty="0"/>
              <a:t> </a:t>
            </a:r>
            <a:r>
              <a:rPr lang="en-US" b="1" dirty="0" err="1"/>
              <a:t>zbog</a:t>
            </a:r>
            <a:r>
              <a:rPr lang="en-US" b="1" dirty="0"/>
              <a:t> </a:t>
            </a:r>
            <a:r>
              <a:rPr lang="en-US" b="1" dirty="0" err="1"/>
              <a:t>ratnog</a:t>
            </a:r>
            <a:r>
              <a:rPr lang="en-US" b="1" dirty="0"/>
              <a:t> </a:t>
            </a:r>
            <a:r>
              <a:rPr lang="en-US" b="1" dirty="0" err="1"/>
              <a:t>sukoba</a:t>
            </a:r>
            <a:r>
              <a:rPr lang="en-US" b="1" dirty="0"/>
              <a:t> u </a:t>
            </a:r>
            <a:r>
              <a:rPr lang="en-US" b="1" dirty="0" err="1"/>
              <a:t>Ukrajini</a:t>
            </a:r>
            <a:endParaRPr lang="en-US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4D62A7-4691-23C9-A9A0-E32D8B7496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2978" y="4528149"/>
            <a:ext cx="777240" cy="777240"/>
          </a:xfrm>
        </p:spPr>
        <p:txBody>
          <a:bodyPr>
            <a:norm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8C559730-60A8-902B-3589-AA34371DB4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1375" y="4350721"/>
            <a:ext cx="5052635" cy="1132097"/>
          </a:xfrm>
        </p:spPr>
        <p:txBody>
          <a:bodyPr>
            <a:normAutofit lnSpcReduction="10000"/>
          </a:bodyPr>
          <a:lstStyle/>
          <a:p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kvaliteta</a:t>
            </a:r>
            <a:r>
              <a:rPr lang="en-US" b="1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života</a:t>
            </a:r>
            <a:r>
              <a:rPr lang="en-US" b="1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djece</a:t>
            </a:r>
            <a:r>
              <a:rPr lang="en-US" b="1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i</a:t>
            </a:r>
            <a:r>
              <a:rPr lang="en-US" b="1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odraslih</a:t>
            </a:r>
            <a:r>
              <a:rPr lang="en-US" b="1" dirty="0">
                <a:solidFill>
                  <a:srgbClr val="FF0000"/>
                </a:solidFill>
                <a:ea typeface="+mn-lt"/>
                <a:cs typeface="+mn-lt"/>
              </a:rPr>
              <a:t> –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posebice</a:t>
            </a:r>
            <a:r>
              <a:rPr lang="en-US" b="1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starijih</a:t>
            </a:r>
            <a:r>
              <a:rPr lang="en-US" b="1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ljudi</a:t>
            </a:r>
            <a:r>
              <a:rPr lang="en-US" b="1" dirty="0">
                <a:solidFill>
                  <a:srgbClr val="FF0000"/>
                </a:solidFill>
                <a:ea typeface="+mn-lt"/>
                <a:cs typeface="+mn-lt"/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4" name="Footer Placeholder 113">
            <a:extLst>
              <a:ext uri="{FF2B5EF4-FFF2-40B4-BE49-F238E27FC236}">
                <a16:creationId xmlns:a16="http://schemas.microsoft.com/office/drawing/2014/main" id="{40207CFE-CACC-9CEB-794D-0044294F7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/>
          <a:p>
            <a:r>
              <a:rPr lang="en-US" sz="1600" dirty="0"/>
              <a:t>OŠ IVANA RANGERA KAMENICA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DBC666B-BB3E-B2ED-8A5E-19221BAAE886}"/>
              </a:ext>
            </a:extLst>
          </p:cNvPr>
          <p:cNvSpPr>
            <a:spLocks noGrp="1"/>
          </p:cNvSpPr>
          <p:nvPr/>
        </p:nvSpPr>
        <p:spPr>
          <a:xfrm>
            <a:off x="767865" y="1665516"/>
            <a:ext cx="2492882" cy="35068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1" name="Picture 10" descr="Osnovna škola Tenja - Vijeće učenika - Nove web stranice - Vijeće učenika">
            <a:extLst>
              <a:ext uri="{FF2B5EF4-FFF2-40B4-BE49-F238E27FC236}">
                <a16:creationId xmlns:a16="http://schemas.microsoft.com/office/drawing/2014/main" id="{5A151DBE-69B5-DBBE-C1D1-BC9C4A12D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53" y="2096479"/>
            <a:ext cx="2758988" cy="28007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53812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8D2DD-98DD-2631-BD87-3C3D396F70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8578" y="350283"/>
            <a:ext cx="3735045" cy="36425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b="1" i="0" u="none" strike="noStrike" cap="all" baseline="0" dirty="0">
                <a:solidFill>
                  <a:srgbClr val="000000"/>
                </a:solidFill>
                <a:latin typeface="Batang"/>
                <a:ea typeface="Batang"/>
                <a:cs typeface="Batang"/>
              </a:rPr>
              <a:t> </a:t>
            </a:r>
            <a:r>
              <a:rPr lang="en-US" sz="2500" b="0" i="0" dirty="0">
                <a:solidFill>
                  <a:srgbClr val="000000"/>
                </a:solidFill>
                <a:latin typeface="Batang"/>
                <a:ea typeface="Batang"/>
                <a:cs typeface="Batang"/>
              </a:rPr>
              <a:t>​</a:t>
            </a:r>
            <a:endParaRPr lang="en-US" sz="3600" b="1" dirty="0">
              <a:solidFill>
                <a:srgbClr val="FFFFFF"/>
              </a:solidFill>
              <a:latin typeface="Corbel"/>
              <a:ea typeface="Batang"/>
              <a:cs typeface="Batang"/>
            </a:endParaRPr>
          </a:p>
          <a:p>
            <a:r>
              <a:rPr lang="en-US" sz="2500" b="0" i="0" dirty="0">
                <a:latin typeface="Batang"/>
                <a:ea typeface="Batang"/>
                <a:cs typeface="Batang"/>
              </a:rPr>
              <a:t/>
            </a:r>
            <a:br>
              <a:rPr lang="en-US" sz="2500" b="0" i="0" dirty="0">
                <a:latin typeface="Batang"/>
                <a:ea typeface="Batang"/>
                <a:cs typeface="Batang"/>
              </a:rPr>
            </a:br>
            <a:r>
              <a:rPr lang="en-US" sz="3600" b="1" i="0" u="none" strike="noStrike" cap="all" baseline="0" dirty="0">
                <a:latin typeface="Batang"/>
                <a:ea typeface="Batang"/>
                <a:cs typeface="Batang"/>
              </a:rPr>
              <a:t>TKO JE MLAD, </a:t>
            </a:r>
            <a:r>
              <a:rPr lang="en-US" sz="3600" b="1" i="0" dirty="0">
                <a:latin typeface="Batang"/>
                <a:ea typeface="Batang"/>
                <a:cs typeface="Batang"/>
              </a:rPr>
              <a:t>​</a:t>
            </a:r>
            <a:br>
              <a:rPr lang="en-US" sz="3600" b="1" i="0" dirty="0">
                <a:latin typeface="Batang"/>
                <a:ea typeface="Batang"/>
                <a:cs typeface="Batang"/>
              </a:rPr>
            </a:br>
            <a:r>
              <a:rPr lang="en-US" sz="3600" b="1" i="0" u="none" strike="noStrike" cap="all" baseline="0" dirty="0">
                <a:latin typeface="Batang"/>
                <a:ea typeface="Batang"/>
                <a:cs typeface="Batang"/>
              </a:rPr>
              <a:t>A TKO STAR?</a:t>
            </a:r>
            <a:r>
              <a:rPr lang="en-US" sz="3600" b="1" i="0" dirty="0">
                <a:latin typeface="Batang"/>
                <a:ea typeface="Batang"/>
                <a:cs typeface="Batang"/>
              </a:rPr>
              <a:t>​</a:t>
            </a:r>
            <a:endParaRPr lang="en-US" sz="36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4D6CDE-8B93-1A07-6A39-B7057B1A9E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solidFill>
            <a:srgbClr val="7030A0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3BBE72-2E69-AAF7-653F-5CD6A0530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starije</a:t>
            </a:r>
            <a:r>
              <a:rPr lang="en-US" b="1" dirty="0"/>
              <a:t> </a:t>
            </a:r>
            <a:r>
              <a:rPr lang="en-US" b="1" dirty="0" err="1"/>
              <a:t>su</a:t>
            </a:r>
            <a:r>
              <a:rPr lang="en-US" b="1" dirty="0"/>
              <a:t> </a:t>
            </a:r>
            <a:r>
              <a:rPr lang="en-US" b="1" dirty="0" err="1"/>
              <a:t>osobe</a:t>
            </a:r>
            <a:r>
              <a:rPr lang="en-US" b="1" dirty="0"/>
              <a:t> </a:t>
            </a:r>
            <a:r>
              <a:rPr lang="en-US" b="1" dirty="0" err="1"/>
              <a:t>ljudi</a:t>
            </a:r>
            <a:r>
              <a:rPr lang="en-US" b="1" dirty="0"/>
              <a:t> u </a:t>
            </a:r>
            <a:r>
              <a:rPr lang="en-US" b="1" dirty="0" err="1"/>
              <a:t>dobi</a:t>
            </a:r>
            <a:r>
              <a:rPr lang="en-US" b="1" dirty="0"/>
              <a:t> od 60 do 75 </a:t>
            </a:r>
            <a:r>
              <a:rPr lang="en-US" b="1" dirty="0" err="1"/>
              <a:t>godina</a:t>
            </a:r>
            <a:r>
              <a:rPr lang="en-US" b="1" dirty="0"/>
              <a:t>,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7AD35B-463F-5E6D-C7C1-29C3AA4AAF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solidFill>
            <a:srgbClr val="7030A0"/>
          </a:solidFill>
          <a:ln>
            <a:solidFill>
              <a:srgbClr val="4472C4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159FED-A60F-23F3-A394-DAB699C18F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stare</a:t>
            </a:r>
            <a:r>
              <a:rPr lang="en-US" b="1" dirty="0"/>
              <a:t> </a:t>
            </a:r>
            <a:r>
              <a:rPr lang="en-US" b="1" dirty="0" err="1"/>
              <a:t>su</a:t>
            </a:r>
            <a:r>
              <a:rPr lang="en-US" b="1" dirty="0"/>
              <a:t> u </a:t>
            </a:r>
            <a:r>
              <a:rPr lang="en-US" b="1" dirty="0" err="1"/>
              <a:t>dobi</a:t>
            </a:r>
            <a:r>
              <a:rPr lang="en-US" b="1" dirty="0"/>
              <a:t> od 76 do 90 </a:t>
            </a:r>
            <a:r>
              <a:rPr lang="en-US" b="1" dirty="0" err="1"/>
              <a:t>godina</a:t>
            </a:r>
            <a:r>
              <a:rPr lang="en-US" b="1" dirty="0"/>
              <a:t>,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9BCA3D-78E5-AB50-2A87-AFC5982CED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solidFill>
            <a:srgbClr val="7030A0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F69B87-09EF-A12F-FA29-41A7B9FBA9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veoma</a:t>
            </a:r>
            <a:r>
              <a:rPr lang="en-US" b="1" dirty="0">
                <a:solidFill>
                  <a:srgbClr val="FF0000"/>
                </a:solidFill>
              </a:rPr>
              <a:t> stare </a:t>
            </a:r>
            <a:r>
              <a:rPr lang="en-US" b="1" dirty="0" err="1">
                <a:solidFill>
                  <a:srgbClr val="FF0000"/>
                </a:solidFill>
              </a:rPr>
              <a:t>osobe</a:t>
            </a:r>
            <a:r>
              <a:rPr lang="en-US" b="1" dirty="0"/>
              <a:t> one </a:t>
            </a:r>
            <a:r>
              <a:rPr lang="en-US" b="1" dirty="0" err="1"/>
              <a:t>koje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r>
              <a:rPr lang="en-US" b="1" dirty="0"/>
              <a:t> u </a:t>
            </a:r>
            <a:r>
              <a:rPr lang="en-US" b="1" dirty="0" err="1"/>
              <a:t>dobi</a:t>
            </a:r>
            <a:r>
              <a:rPr lang="en-US" b="1" dirty="0"/>
              <a:t> </a:t>
            </a:r>
            <a:r>
              <a:rPr lang="en-US" b="1" dirty="0" err="1"/>
              <a:t>iznad</a:t>
            </a:r>
            <a:r>
              <a:rPr lang="en-US" b="1" dirty="0"/>
              <a:t> 90 </a:t>
            </a:r>
            <a:r>
              <a:rPr lang="en-US" b="1" dirty="0" err="1"/>
              <a:t>godina</a:t>
            </a:r>
            <a:r>
              <a:rPr lang="en-US" b="1" dirty="0"/>
              <a:t>.</a:t>
            </a:r>
          </a:p>
        </p:txBody>
      </p:sp>
      <p:pic>
        <p:nvPicPr>
          <p:cNvPr id="12" name="Picture 11" descr="Slobodna Dalmacija - Zakinuta djeca: bake i djedovi ne mogu viđati unuke, a  udruga koja im je trebala pomagati ne može doći do novca">
            <a:extLst>
              <a:ext uri="{FF2B5EF4-FFF2-40B4-BE49-F238E27FC236}">
                <a16:creationId xmlns:a16="http://schemas.microsoft.com/office/drawing/2014/main" id="{8A0D3624-F849-42E7-2024-70DCAFCA0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75" y="3809849"/>
            <a:ext cx="3578268" cy="23906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4726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916D1-6E5B-BA77-8F43-80D0631FB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865" y="440766"/>
            <a:ext cx="10506386" cy="586583"/>
          </a:xfrm>
        </p:spPr>
        <p:txBody>
          <a:bodyPr/>
          <a:lstStyle/>
          <a:p>
            <a:r>
              <a:rPr lang="en-US" dirty="0"/>
              <a:t>ISTRAŽIVANJA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ED2877CA-93DC-27E4-7E88-A3BFD023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/>
          <a:lstStyle/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Content Placeholder 3" descr="Istraživačko učenje u nastavi Hrvatskog jezika - Portal za škole">
            <a:extLst>
              <a:ext uri="{FF2B5EF4-FFF2-40B4-BE49-F238E27FC236}">
                <a16:creationId xmlns:a16="http://schemas.microsoft.com/office/drawing/2014/main" id="{015A3BCD-2FE6-DD54-97BC-64620996524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322041" y="1439438"/>
            <a:ext cx="6741906" cy="4455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9907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05898-B41A-2D9A-ABB7-DE8B01AB5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865" y="214692"/>
            <a:ext cx="10039343" cy="1245980"/>
          </a:xfrm>
        </p:spPr>
        <p:txBody>
          <a:bodyPr/>
          <a:lstStyle/>
          <a:p>
            <a:pPr algn="ctr"/>
            <a:r>
              <a:rPr lang="en-US" dirty="0"/>
              <a:t>PLANIRANE AKTIVNOSTI U ŠKOLI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2ECFB-2308-495C-A870-B32B4A3A76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7290" y="1453314"/>
            <a:ext cx="6406109" cy="5398241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2400" b="1" dirty="0">
              <a:latin typeface="Batang"/>
              <a:ea typeface="Batang"/>
            </a:endParaRPr>
          </a:p>
          <a:p>
            <a:endParaRPr lang="hr-HR" sz="2400" dirty="0" smtClean="0">
              <a:latin typeface="Batang"/>
              <a:ea typeface="Batang"/>
            </a:endParaRPr>
          </a:p>
          <a:p>
            <a:r>
              <a:rPr lang="en-US" sz="1800" dirty="0" err="1" smtClean="0">
                <a:latin typeface="Batang"/>
                <a:ea typeface="Batang"/>
              </a:rPr>
              <a:t>svi</a:t>
            </a:r>
            <a:r>
              <a:rPr lang="en-US" sz="1800" dirty="0" smtClean="0">
                <a:latin typeface="Batang"/>
                <a:ea typeface="Batang"/>
              </a:rPr>
              <a:t> </a:t>
            </a:r>
            <a:r>
              <a:rPr lang="en-US" sz="1800" dirty="0" err="1">
                <a:latin typeface="Batang"/>
                <a:ea typeface="Batang"/>
              </a:rPr>
              <a:t>učenici</a:t>
            </a:r>
            <a:r>
              <a:rPr lang="en-US" sz="1800" dirty="0">
                <a:latin typeface="Batang"/>
                <a:ea typeface="Batang"/>
              </a:rPr>
              <a:t>, </a:t>
            </a:r>
            <a:r>
              <a:rPr lang="en-US" sz="1800" dirty="0" err="1">
                <a:latin typeface="Batang"/>
                <a:ea typeface="Batang"/>
              </a:rPr>
              <a:t>učitelji</a:t>
            </a:r>
            <a:r>
              <a:rPr lang="en-US" sz="1800" dirty="0">
                <a:latin typeface="Batang"/>
                <a:ea typeface="Batang"/>
              </a:rPr>
              <a:t>,  </a:t>
            </a:r>
            <a:r>
              <a:rPr lang="en-US" sz="1800" dirty="0" err="1">
                <a:latin typeface="Batang"/>
                <a:ea typeface="Batang"/>
              </a:rPr>
              <a:t>roditelji</a:t>
            </a:r>
            <a:endParaRPr lang="en-US" sz="1800" dirty="0">
              <a:latin typeface="Batang"/>
              <a:ea typeface="Batang"/>
              <a:cs typeface="+mn-lt"/>
            </a:endParaRPr>
          </a:p>
          <a:p>
            <a:r>
              <a:rPr lang="en-US" sz="1800" dirty="0" err="1" smtClean="0">
                <a:latin typeface="Batang"/>
                <a:ea typeface="Batang"/>
                <a:cs typeface="+mn-lt"/>
              </a:rPr>
              <a:t>Gradsko</a:t>
            </a:r>
            <a:r>
              <a:rPr lang="en-US" sz="1800" dirty="0" smtClean="0">
                <a:latin typeface="Batang"/>
                <a:ea typeface="Batang"/>
                <a:cs typeface="+mn-lt"/>
              </a:rPr>
              <a:t> </a:t>
            </a:r>
            <a:r>
              <a:rPr lang="en-US" sz="1800" dirty="0" err="1">
                <a:latin typeface="Batang"/>
                <a:ea typeface="Batang"/>
                <a:cs typeface="+mn-lt"/>
              </a:rPr>
              <a:t>društvo</a:t>
            </a:r>
            <a:r>
              <a:rPr lang="en-US" sz="1800" dirty="0">
                <a:latin typeface="Batang"/>
                <a:ea typeface="Batang"/>
                <a:cs typeface="+mn-lt"/>
              </a:rPr>
              <a:t> </a:t>
            </a:r>
            <a:r>
              <a:rPr lang="en-US" sz="1800" dirty="0" err="1">
                <a:latin typeface="Batang"/>
                <a:ea typeface="Batang"/>
                <a:cs typeface="+mn-lt"/>
              </a:rPr>
              <a:t>Crvenog</a:t>
            </a:r>
            <a:r>
              <a:rPr lang="en-US" sz="1800" dirty="0">
                <a:latin typeface="Batang"/>
                <a:ea typeface="Batang"/>
                <a:cs typeface="+mn-lt"/>
              </a:rPr>
              <a:t> </a:t>
            </a:r>
            <a:r>
              <a:rPr lang="en-US" sz="1800" dirty="0" err="1">
                <a:latin typeface="Batang"/>
                <a:ea typeface="Batang"/>
                <a:cs typeface="+mn-lt"/>
              </a:rPr>
              <a:t>križa</a:t>
            </a:r>
            <a:r>
              <a:rPr lang="en-US" sz="1800" dirty="0">
                <a:latin typeface="Batang"/>
                <a:ea typeface="Batang"/>
                <a:cs typeface="+mn-lt"/>
              </a:rPr>
              <a:t> </a:t>
            </a:r>
            <a:r>
              <a:rPr lang="en-US" sz="1800" dirty="0" err="1" smtClean="0">
                <a:latin typeface="Batang"/>
                <a:ea typeface="Batang"/>
                <a:cs typeface="+mn-lt"/>
              </a:rPr>
              <a:t>Ivanec</a:t>
            </a:r>
            <a:r>
              <a:rPr lang="en-US" sz="1800" dirty="0">
                <a:latin typeface="Batang"/>
                <a:ea typeface="Batang"/>
                <a:cs typeface="+mn-lt"/>
              </a:rPr>
              <a:t>  </a:t>
            </a:r>
            <a:endParaRPr lang="hr-HR" sz="1800" dirty="0" smtClean="0">
              <a:latin typeface="Batang"/>
              <a:ea typeface="Batang"/>
              <a:cs typeface="+mn-lt"/>
            </a:endParaRPr>
          </a:p>
          <a:p>
            <a:r>
              <a:rPr lang="en-US" sz="1800" dirty="0" err="1" smtClean="0">
                <a:latin typeface="Batang"/>
                <a:ea typeface="Batang"/>
                <a:cs typeface="+mn-lt"/>
              </a:rPr>
              <a:t>volonteri</a:t>
            </a:r>
            <a:r>
              <a:rPr lang="en-US" sz="1800" dirty="0" smtClean="0">
                <a:latin typeface="Batang"/>
                <a:ea typeface="Batang"/>
                <a:cs typeface="+mn-lt"/>
              </a:rPr>
              <a:t> </a:t>
            </a:r>
            <a:r>
              <a:rPr lang="en-US" sz="1800" dirty="0" err="1">
                <a:latin typeface="Batang"/>
                <a:ea typeface="Batang"/>
                <a:cs typeface="+mn-lt"/>
              </a:rPr>
              <a:t>Crvenog</a:t>
            </a:r>
            <a:r>
              <a:rPr lang="en-US" sz="1800" dirty="0">
                <a:latin typeface="Batang"/>
                <a:ea typeface="Batang"/>
                <a:cs typeface="+mn-lt"/>
              </a:rPr>
              <a:t> </a:t>
            </a:r>
            <a:r>
              <a:rPr lang="en-US" sz="1800" dirty="0" err="1">
                <a:latin typeface="Batang"/>
                <a:ea typeface="Batang"/>
                <a:cs typeface="+mn-lt"/>
              </a:rPr>
              <a:t>križa</a:t>
            </a:r>
            <a:endParaRPr lang="en-US" sz="1800" dirty="0">
              <a:latin typeface="Batang"/>
              <a:ea typeface="Batang"/>
              <a:cs typeface="+mn-lt"/>
            </a:endParaRPr>
          </a:p>
          <a:p>
            <a:r>
              <a:rPr lang="en-US" sz="1800" dirty="0">
                <a:latin typeface="Batang"/>
                <a:ea typeface="Batang"/>
                <a:cs typeface="+mn-lt"/>
              </a:rPr>
              <a:t> </a:t>
            </a:r>
            <a:r>
              <a:rPr lang="en-US" sz="1800" dirty="0" err="1" smtClean="0">
                <a:latin typeface="Batang"/>
                <a:ea typeface="Batang"/>
                <a:cs typeface="+mn-lt"/>
              </a:rPr>
              <a:t>gerontodomaćic</a:t>
            </a:r>
            <a:r>
              <a:rPr lang="hr-HR" sz="1800" dirty="0" smtClean="0">
                <a:latin typeface="Batang"/>
                <a:ea typeface="Batang"/>
                <a:cs typeface="+mn-lt"/>
              </a:rPr>
              <a:t>e</a:t>
            </a:r>
            <a:r>
              <a:rPr lang="en-US" sz="1800" dirty="0" smtClean="0">
                <a:latin typeface="Batang"/>
                <a:ea typeface="Batang"/>
                <a:cs typeface="+mn-lt"/>
              </a:rPr>
              <a:t>,</a:t>
            </a:r>
            <a:endParaRPr lang="en-US" sz="1800" dirty="0">
              <a:latin typeface="Batang"/>
              <a:ea typeface="Batang"/>
            </a:endParaRPr>
          </a:p>
          <a:p>
            <a:r>
              <a:rPr lang="en-US" sz="1800" dirty="0">
                <a:latin typeface="Batang"/>
                <a:ea typeface="Batang"/>
                <a:cs typeface="+mn-lt"/>
              </a:rPr>
              <a:t> </a:t>
            </a:r>
            <a:r>
              <a:rPr lang="en-US" sz="1800" dirty="0" err="1" smtClean="0">
                <a:latin typeface="Batang"/>
                <a:ea typeface="Batang"/>
                <a:cs typeface="+mn-lt"/>
              </a:rPr>
              <a:t>Mjesni</a:t>
            </a:r>
            <a:r>
              <a:rPr lang="en-US" sz="1800" dirty="0" smtClean="0">
                <a:latin typeface="Batang"/>
                <a:ea typeface="Batang"/>
                <a:cs typeface="+mn-lt"/>
              </a:rPr>
              <a:t> </a:t>
            </a:r>
            <a:r>
              <a:rPr lang="en-US" sz="1800" dirty="0" err="1" smtClean="0">
                <a:latin typeface="Batang"/>
                <a:ea typeface="Batang"/>
                <a:cs typeface="+mn-lt"/>
              </a:rPr>
              <a:t>odbor</a:t>
            </a:r>
            <a:r>
              <a:rPr lang="en-US" sz="1800" dirty="0" smtClean="0">
                <a:latin typeface="Batang"/>
                <a:ea typeface="Batang"/>
                <a:cs typeface="+mn-lt"/>
              </a:rPr>
              <a:t> </a:t>
            </a:r>
            <a:r>
              <a:rPr lang="en-US" sz="1800" dirty="0" err="1">
                <a:latin typeface="Batang"/>
                <a:ea typeface="Batang"/>
                <a:cs typeface="+mn-lt"/>
              </a:rPr>
              <a:t>Kamenica</a:t>
            </a:r>
            <a:r>
              <a:rPr lang="en-US" sz="1800" dirty="0">
                <a:latin typeface="Batang"/>
                <a:ea typeface="Batang"/>
                <a:cs typeface="+mn-lt"/>
              </a:rPr>
              <a:t>,</a:t>
            </a:r>
          </a:p>
          <a:p>
            <a:r>
              <a:rPr lang="en-US" sz="1800" dirty="0">
                <a:latin typeface="Batang"/>
                <a:ea typeface="Batang"/>
                <a:cs typeface="+mn-lt"/>
              </a:rPr>
              <a:t> </a:t>
            </a:r>
            <a:r>
              <a:rPr lang="en-US" sz="1800" dirty="0" smtClean="0">
                <a:latin typeface="Batang"/>
                <a:ea typeface="Batang"/>
                <a:cs typeface="+mn-lt"/>
              </a:rPr>
              <a:t>Caritas</a:t>
            </a:r>
            <a:r>
              <a:rPr lang="hr-HR" sz="1800" dirty="0" smtClean="0">
                <a:latin typeface="Batang"/>
                <a:ea typeface="Batang"/>
                <a:cs typeface="+mn-lt"/>
              </a:rPr>
              <a:t> </a:t>
            </a:r>
            <a:r>
              <a:rPr lang="en-US" sz="1800" dirty="0" err="1" smtClean="0">
                <a:latin typeface="Batang"/>
                <a:ea typeface="Batang"/>
                <a:cs typeface="+mn-lt"/>
              </a:rPr>
              <a:t>dom</a:t>
            </a:r>
            <a:r>
              <a:rPr lang="hr-HR" sz="1800" dirty="0" smtClean="0">
                <a:latin typeface="Batang"/>
                <a:ea typeface="Batang"/>
                <a:cs typeface="+mn-lt"/>
              </a:rPr>
              <a:t> </a:t>
            </a:r>
            <a:r>
              <a:rPr lang="en-US" sz="1800" dirty="0" smtClean="0">
                <a:latin typeface="Batang"/>
                <a:ea typeface="Batang"/>
                <a:cs typeface="+mn-lt"/>
              </a:rPr>
              <a:t>u </a:t>
            </a:r>
            <a:r>
              <a:rPr lang="en-US" sz="1800" dirty="0" err="1">
                <a:latin typeface="Batang"/>
                <a:ea typeface="Batang"/>
                <a:cs typeface="+mn-lt"/>
              </a:rPr>
              <a:t>Ivancu</a:t>
            </a:r>
            <a:r>
              <a:rPr lang="en-US" sz="1800" dirty="0">
                <a:latin typeface="Batang"/>
                <a:ea typeface="Batang"/>
                <a:cs typeface="+mn-lt"/>
              </a:rPr>
              <a:t>,</a:t>
            </a:r>
          </a:p>
          <a:p>
            <a:r>
              <a:rPr lang="en-US" sz="1800" dirty="0">
                <a:latin typeface="Batang"/>
                <a:ea typeface="Batang"/>
                <a:cs typeface="+mn-lt"/>
              </a:rPr>
              <a:t> </a:t>
            </a:r>
            <a:r>
              <a:rPr lang="en-US" sz="1800" dirty="0" err="1" smtClean="0">
                <a:latin typeface="Batang"/>
                <a:ea typeface="Batang"/>
                <a:cs typeface="+mn-lt"/>
              </a:rPr>
              <a:t>Udrug</a:t>
            </a:r>
            <a:r>
              <a:rPr lang="hr-HR" sz="1800" dirty="0" smtClean="0">
                <a:latin typeface="Batang"/>
                <a:ea typeface="Batang"/>
                <a:cs typeface="+mn-lt"/>
              </a:rPr>
              <a:t>a</a:t>
            </a:r>
            <a:r>
              <a:rPr lang="en-US" sz="1800" dirty="0" smtClean="0">
                <a:latin typeface="Batang"/>
                <a:ea typeface="Batang"/>
                <a:cs typeface="+mn-lt"/>
              </a:rPr>
              <a:t> </a:t>
            </a:r>
            <a:r>
              <a:rPr lang="en-US" sz="1800" dirty="0" err="1">
                <a:latin typeface="Batang"/>
                <a:ea typeface="Batang"/>
                <a:cs typeface="+mn-lt"/>
              </a:rPr>
              <a:t>umirovljenika</a:t>
            </a:r>
            <a:r>
              <a:rPr lang="en-US" sz="1800" dirty="0">
                <a:latin typeface="Batang"/>
                <a:ea typeface="Batang"/>
                <a:cs typeface="+mn-lt"/>
              </a:rPr>
              <a:t> </a:t>
            </a:r>
            <a:r>
              <a:rPr lang="en-US" sz="1800" dirty="0" err="1">
                <a:latin typeface="Batang"/>
                <a:ea typeface="Batang"/>
                <a:cs typeface="+mn-lt"/>
              </a:rPr>
              <a:t>Lepoglava</a:t>
            </a:r>
            <a:r>
              <a:rPr lang="en-US" sz="1800" dirty="0">
                <a:latin typeface="Batang"/>
                <a:ea typeface="Batang"/>
                <a:cs typeface="+mn-lt"/>
              </a:rPr>
              <a:t>.</a:t>
            </a:r>
            <a:endParaRPr lang="en-US" sz="1800" dirty="0">
              <a:latin typeface="Batang"/>
              <a:ea typeface="Batang"/>
            </a:endParaRPr>
          </a:p>
          <a:p>
            <a:endParaRPr lang="en-US" dirty="0">
              <a:latin typeface="Batang"/>
              <a:ea typeface="Batang"/>
            </a:endParaRPr>
          </a:p>
          <a:p>
            <a:endParaRPr lang="en-US" dirty="0">
              <a:latin typeface="Batang"/>
              <a:ea typeface="Batang"/>
            </a:endParaRPr>
          </a:p>
        </p:txBody>
      </p:sp>
      <p:pic>
        <p:nvPicPr>
          <p:cNvPr id="4" name="Picture 3" descr="Može biti slika sljedećeg: 3 ljudi i tekst">
            <a:extLst>
              <a:ext uri="{FF2B5EF4-FFF2-40B4-BE49-F238E27FC236}">
                <a16:creationId xmlns:a16="http://schemas.microsoft.com/office/drawing/2014/main" id="{EBE75466-F247-523D-3BAB-9E78193FE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63" y="2400300"/>
            <a:ext cx="4642980" cy="348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561CC4-EB35-9C9D-2030-878A3C08BF4F}"/>
              </a:ext>
            </a:extLst>
          </p:cNvPr>
          <p:cNvSpPr txBox="1"/>
          <p:nvPr/>
        </p:nvSpPr>
        <p:spPr>
          <a:xfrm>
            <a:off x="298537" y="5883057"/>
            <a:ext cx="47473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sz="2400">
                <a:solidFill>
                  <a:srgbClr val="FFFF00"/>
                </a:solidFill>
              </a:rPr>
              <a:t>fokus: osobe starije životne dobi​</a:t>
            </a:r>
          </a:p>
        </p:txBody>
      </p:sp>
    </p:spTree>
    <p:extLst>
      <p:ext uri="{BB962C8B-B14F-4D97-AF65-F5344CB8AC3E}">
        <p14:creationId xmlns:p14="http://schemas.microsoft.com/office/powerpoint/2010/main" val="3352995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EA55F-2D9C-8FE5-9D57-1447860F0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865" y="214692"/>
            <a:ext cx="10302758" cy="1245980"/>
          </a:xfrm>
        </p:spPr>
        <p:txBody>
          <a:bodyPr/>
          <a:lstStyle/>
          <a:p>
            <a:r>
              <a:rPr lang="en-US" dirty="0">
                <a:ea typeface="Batang"/>
              </a:rPr>
              <a:t>AKTIVNOSTI - "U ČAST BAKAMA I DJEDOVIMA"</a:t>
            </a:r>
            <a:endParaRPr lang="en-US" dirty="0"/>
          </a:p>
        </p:txBody>
      </p:sp>
      <p:pic>
        <p:nvPicPr>
          <p:cNvPr id="4" name="Picture 3" descr="Two girls standing next to a microphone&#10;&#10;Description automatically generated">
            <a:extLst>
              <a:ext uri="{FF2B5EF4-FFF2-40B4-BE49-F238E27FC236}">
                <a16:creationId xmlns:a16="http://schemas.microsoft.com/office/drawing/2014/main" id="{7AF9E50B-BB32-1FC5-C603-E2F974088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94" y="1282910"/>
            <a:ext cx="6096000" cy="4068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61FDF3E5-C83D-27C7-9624-E10189332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49500"/>
            <a:ext cx="6096000" cy="406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6722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D56C1-0944-AEBE-C232-E260A31DA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865" y="214692"/>
            <a:ext cx="10300301" cy="124598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a typeface="Batang"/>
              </a:rPr>
              <a:t> SVI </a:t>
            </a:r>
            <a:r>
              <a:rPr lang="en-US" dirty="0" err="1">
                <a:ea typeface="Batang"/>
              </a:rPr>
              <a:t>UČENICIu</a:t>
            </a:r>
            <a:r>
              <a:rPr lang="en-US" dirty="0">
                <a:ea typeface="Batang"/>
              </a:rPr>
              <a:t> </a:t>
            </a:r>
            <a:r>
              <a:rPr lang="en-US" dirty="0" err="1">
                <a:ea typeface="Batang"/>
              </a:rPr>
              <a:t>svojim</a:t>
            </a:r>
            <a:r>
              <a:rPr lang="en-US" dirty="0">
                <a:ea typeface="Batang"/>
              </a:rPr>
              <a:t> </a:t>
            </a:r>
            <a:r>
              <a:rPr lang="en-US" dirty="0" err="1">
                <a:ea typeface="Batang"/>
              </a:rPr>
              <a:t>školskim</a:t>
            </a:r>
            <a:r>
              <a:rPr lang="en-US" dirty="0">
                <a:ea typeface="Batang"/>
              </a:rPr>
              <a:t> </a:t>
            </a:r>
            <a:r>
              <a:rPr lang="en-US" dirty="0" err="1">
                <a:ea typeface="Batang"/>
              </a:rPr>
              <a:t>aktivnostima</a:t>
            </a:r>
            <a:r>
              <a:rPr lang="en-US" dirty="0">
                <a:ea typeface="Batang"/>
              </a:rPr>
              <a:t> </a:t>
            </a:r>
            <a:r>
              <a:rPr lang="en-US" dirty="0" err="1">
                <a:ea typeface="Batang"/>
              </a:rPr>
              <a:t>fokusirani</a:t>
            </a:r>
            <a:r>
              <a:rPr lang="en-US" dirty="0">
                <a:ea typeface="Batang"/>
              </a:rPr>
              <a:t> </a:t>
            </a:r>
            <a:r>
              <a:rPr lang="en-US" dirty="0" err="1">
                <a:ea typeface="Batang"/>
              </a:rPr>
              <a:t>na</a:t>
            </a:r>
            <a:r>
              <a:rPr lang="en-US" dirty="0">
                <a:ea typeface="Batang"/>
              </a:rPr>
              <a:t> </a:t>
            </a:r>
            <a:r>
              <a:rPr lang="en-US" dirty="0" err="1" smtClean="0">
                <a:ea typeface="Batang"/>
              </a:rPr>
              <a:t>st</a:t>
            </a:r>
            <a:r>
              <a:rPr lang="hr-HR" dirty="0" smtClean="0">
                <a:ea typeface="Batang"/>
              </a:rPr>
              <a:t>ari</a:t>
            </a:r>
            <a:r>
              <a:rPr lang="en-US" dirty="0" smtClean="0">
                <a:ea typeface="Batang"/>
              </a:rPr>
              <a:t>je </a:t>
            </a:r>
            <a:r>
              <a:rPr lang="en-US" dirty="0" err="1">
                <a:ea typeface="Batang"/>
              </a:rPr>
              <a:t>osobe</a:t>
            </a:r>
            <a:r>
              <a:rPr lang="en-US" dirty="0">
                <a:ea typeface="Batang"/>
              </a:rPr>
              <a:t> –1. </a:t>
            </a:r>
            <a:r>
              <a:rPr lang="en-US" dirty="0" err="1">
                <a:ea typeface="Batang"/>
              </a:rPr>
              <a:t>razred</a:t>
            </a:r>
            <a:endParaRPr lang="en-US" dirty="0" err="1"/>
          </a:p>
        </p:txBody>
      </p:sp>
      <p:pic>
        <p:nvPicPr>
          <p:cNvPr id="5" name="Picture 4" descr="A person and a child playing cards at a table&#10;&#10;Description automatically generated">
            <a:extLst>
              <a:ext uri="{FF2B5EF4-FFF2-40B4-BE49-F238E27FC236}">
                <a16:creationId xmlns:a16="http://schemas.microsoft.com/office/drawing/2014/main" id="{021F281D-5D43-0DD8-7518-DD243C4B1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956" y="1580367"/>
            <a:ext cx="4678471" cy="4114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A person pointing at a child&#10;&#10;Description automatically generated">
            <a:extLst>
              <a:ext uri="{FF2B5EF4-FFF2-40B4-BE49-F238E27FC236}">
                <a16:creationId xmlns:a16="http://schemas.microsoft.com/office/drawing/2014/main" id="{A9C50F3B-3686-635E-0F80-6A857EA28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313" y="1914395"/>
            <a:ext cx="41148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48297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child measuring a table&#10;&#10;Description automatically generated">
            <a:extLst>
              <a:ext uri="{FF2B5EF4-FFF2-40B4-BE49-F238E27FC236}">
                <a16:creationId xmlns:a16="http://schemas.microsoft.com/office/drawing/2014/main" id="{E1F4A9D6-B772-9076-E350-F01DEBE2A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293" y="651354"/>
            <a:ext cx="4401332" cy="5878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person and a child in a kitchen&#10;&#10;Description automatically generated">
            <a:extLst>
              <a:ext uri="{FF2B5EF4-FFF2-40B4-BE49-F238E27FC236}">
                <a16:creationId xmlns:a16="http://schemas.microsoft.com/office/drawing/2014/main" id="{01C38595-8114-3AFA-150E-D532774B0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21" y="651354"/>
            <a:ext cx="4505716" cy="6004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0219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717CB-33A1-80CD-DFAF-E592DD6E5C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031" y="1860411"/>
            <a:ext cx="5654547" cy="43230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US" sz="2800" b="1" dirty="0">
                <a:solidFill>
                  <a:srgbClr val="FFFF00"/>
                </a:solidFill>
              </a:rPr>
              <a:t>Mala </a:t>
            </a:r>
            <a:r>
              <a:rPr lang="en-US" sz="2800" b="1" err="1">
                <a:solidFill>
                  <a:srgbClr val="FFFF00"/>
                </a:solidFill>
              </a:rPr>
              <a:t>rasprava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err="1">
                <a:solidFill>
                  <a:srgbClr val="FFFF00"/>
                </a:solidFill>
              </a:rPr>
              <a:t>odvila</a:t>
            </a:r>
            <a:r>
              <a:rPr lang="en-US" sz="2800" b="1" dirty="0">
                <a:solidFill>
                  <a:srgbClr val="FFFF00"/>
                </a:solidFill>
              </a:rPr>
              <a:t> se u </a:t>
            </a:r>
            <a:r>
              <a:rPr lang="en-US" sz="2800" b="1" err="1">
                <a:solidFill>
                  <a:srgbClr val="FFFF00"/>
                </a:solidFill>
              </a:rPr>
              <a:t>smjeru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err="1">
                <a:solidFill>
                  <a:srgbClr val="FFFF00"/>
                </a:solidFill>
              </a:rPr>
              <a:t>tko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err="1">
                <a:solidFill>
                  <a:srgbClr val="FFFF00"/>
                </a:solidFill>
              </a:rPr>
              <a:t>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err="1">
                <a:solidFill>
                  <a:srgbClr val="FFFF00"/>
                </a:solidFill>
              </a:rPr>
              <a:t>kako</a:t>
            </a:r>
            <a:r>
              <a:rPr lang="en-US" sz="2800" b="1" dirty="0">
                <a:solidFill>
                  <a:srgbClr val="FFFF00"/>
                </a:solidFill>
              </a:rPr>
              <a:t> bi </a:t>
            </a:r>
            <a:r>
              <a:rPr lang="en-US" sz="2800" b="1" err="1">
                <a:solidFill>
                  <a:srgbClr val="FFFF00"/>
                </a:solidFill>
              </a:rPr>
              <a:t>trebao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err="1">
                <a:solidFill>
                  <a:srgbClr val="FFFF00"/>
                </a:solidFill>
              </a:rPr>
              <a:t>naučiti</a:t>
            </a:r>
            <a:r>
              <a:rPr lang="en-US" sz="2800" b="1" dirty="0">
                <a:solidFill>
                  <a:srgbClr val="FFFF00"/>
                </a:solidFill>
              </a:rPr>
              <a:t> </a:t>
            </a:r>
            <a:r>
              <a:rPr lang="en-US" sz="2800" b="1" err="1">
                <a:solidFill>
                  <a:srgbClr val="FFFF00"/>
                </a:solidFill>
              </a:rPr>
              <a:t>djecu</a:t>
            </a:r>
            <a:r>
              <a:rPr lang="en-US" sz="2800" b="1" dirty="0">
                <a:solidFill>
                  <a:srgbClr val="FFFF00"/>
                </a:solidFill>
              </a:rPr>
              <a:t> da </a:t>
            </a:r>
            <a:r>
              <a:rPr lang="en-US" sz="2800" b="1" err="1">
                <a:solidFill>
                  <a:srgbClr val="FFFF00"/>
                </a:solidFill>
              </a:rPr>
              <a:t>poštuju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err="1">
                <a:solidFill>
                  <a:srgbClr val="FFFF00"/>
                </a:solidFill>
              </a:rPr>
              <a:t>odrasle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err="1">
                <a:solidFill>
                  <a:srgbClr val="FFFF00"/>
                </a:solidFill>
              </a:rPr>
              <a:t>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err="1">
                <a:solidFill>
                  <a:srgbClr val="FFFF00"/>
                </a:solidFill>
              </a:rPr>
              <a:t>starije</a:t>
            </a:r>
            <a:r>
              <a:rPr lang="en-US" sz="2800" b="1" dirty="0">
                <a:solidFill>
                  <a:srgbClr val="FFFF00"/>
                </a:solidFill>
              </a:rPr>
              <a:t>? </a:t>
            </a:r>
            <a:endParaRPr lang="en-US" sz="280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 err="1"/>
              <a:t>Učenici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uočili</a:t>
            </a:r>
            <a:r>
              <a:rPr lang="en-US" sz="2400" dirty="0"/>
              <a:t> da </a:t>
            </a:r>
            <a:r>
              <a:rPr lang="en-US" sz="2400" dirty="0" err="1"/>
              <a:t>često</a:t>
            </a:r>
            <a:r>
              <a:rPr lang="en-US" sz="2400" dirty="0"/>
              <a:t> vide </a:t>
            </a:r>
            <a:r>
              <a:rPr lang="en-US" sz="2400" dirty="0" err="1"/>
              <a:t>djecu</a:t>
            </a:r>
            <a:r>
              <a:rPr lang="en-US" sz="2400" dirty="0"/>
              <a:t> </a:t>
            </a:r>
            <a:r>
              <a:rPr lang="en-US" sz="2400" dirty="0" err="1"/>
              <a:t>koja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nepristojna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bezobrazna</a:t>
            </a:r>
            <a:r>
              <a:rPr lang="en-US" sz="2400" dirty="0"/>
              <a:t> </a:t>
            </a:r>
            <a:r>
              <a:rPr lang="en-US" sz="2400" dirty="0" err="1"/>
              <a:t>prema</a:t>
            </a:r>
            <a:r>
              <a:rPr lang="en-US" sz="2400" dirty="0"/>
              <a:t> </a:t>
            </a:r>
            <a:r>
              <a:rPr lang="en-US" sz="2400" dirty="0" err="1"/>
              <a:t>starijima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 </a:t>
            </a:r>
            <a:r>
              <a:rPr lang="en-US" sz="2400" err="1"/>
              <a:t>Naučili</a:t>
            </a:r>
            <a:r>
              <a:rPr lang="en-US" sz="2400" dirty="0"/>
              <a:t> </a:t>
            </a:r>
            <a:r>
              <a:rPr lang="en-US" sz="2400" err="1"/>
              <a:t>su</a:t>
            </a:r>
            <a:r>
              <a:rPr lang="en-US" sz="2400" dirty="0"/>
              <a:t> da je </a:t>
            </a:r>
            <a:r>
              <a:rPr lang="en-US" sz="2400" err="1"/>
              <a:t>najvažnije</a:t>
            </a:r>
            <a:r>
              <a:rPr lang="en-US" sz="2400" dirty="0"/>
              <a:t> </a:t>
            </a:r>
            <a:r>
              <a:rPr lang="en-US" sz="2400" err="1"/>
              <a:t>početi</a:t>
            </a:r>
            <a:r>
              <a:rPr lang="en-US" sz="2400" dirty="0"/>
              <a:t> od </a:t>
            </a:r>
            <a:r>
              <a:rPr lang="en-US" sz="2400" err="1"/>
              <a:t>sebe</a:t>
            </a:r>
            <a:r>
              <a:rPr lang="en-US" sz="2400" dirty="0"/>
              <a:t>, </a:t>
            </a:r>
            <a:r>
              <a:rPr lang="en-US" sz="2400" err="1"/>
              <a:t>svog</a:t>
            </a:r>
            <a:r>
              <a:rPr lang="en-US" sz="2400" dirty="0"/>
              <a:t> </a:t>
            </a:r>
            <a:r>
              <a:rPr lang="en-US" sz="2400" err="1"/>
              <a:t>doma</a:t>
            </a:r>
            <a:r>
              <a:rPr lang="en-US" sz="2400" dirty="0"/>
              <a:t>, </a:t>
            </a:r>
            <a:r>
              <a:rPr lang="en-US" sz="2400" err="1"/>
              <a:t>svoje</a:t>
            </a:r>
            <a:r>
              <a:rPr lang="en-US" sz="2400" dirty="0"/>
              <a:t> </a:t>
            </a:r>
            <a:r>
              <a:rPr lang="en-US" sz="2400" err="1"/>
              <a:t>škole</a:t>
            </a:r>
            <a:r>
              <a:rPr lang="en-US" sz="2400" dirty="0"/>
              <a:t>. </a:t>
            </a:r>
            <a:r>
              <a:rPr lang="en-US" sz="2400" err="1"/>
              <a:t>Neće</a:t>
            </a:r>
            <a:r>
              <a:rPr lang="en-US" sz="2400" dirty="0"/>
              <a:t> se to </a:t>
            </a:r>
            <a:r>
              <a:rPr lang="en-US" sz="2400" err="1"/>
              <a:t>dogoditi</a:t>
            </a:r>
            <a:r>
              <a:rPr lang="en-US" sz="2400" dirty="0"/>
              <a:t> </a:t>
            </a:r>
            <a:r>
              <a:rPr lang="en-US" sz="2400" err="1"/>
              <a:t>samo</a:t>
            </a:r>
            <a:r>
              <a:rPr lang="en-US" sz="2400" dirty="0"/>
              <a:t> od </a:t>
            </a:r>
            <a:r>
              <a:rPr lang="en-US" sz="2400" err="1"/>
              <a:t>sebe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 err="1"/>
              <a:t>Učenici</a:t>
            </a:r>
            <a:r>
              <a:rPr lang="en-US" sz="2400" dirty="0"/>
              <a:t>, </a:t>
            </a:r>
            <a:r>
              <a:rPr lang="en-US" sz="2400" dirty="0" err="1"/>
              <a:t>pedagoginja</a:t>
            </a:r>
            <a:r>
              <a:rPr lang="en-US" sz="2400" dirty="0"/>
              <a:t>, Canva –</a:t>
            </a:r>
            <a:r>
              <a:rPr lang="en-US" sz="2400" dirty="0" err="1"/>
              <a:t>infografika</a:t>
            </a:r>
            <a:r>
              <a:rPr lang="en-US" sz="2400" dirty="0"/>
              <a:t> za </a:t>
            </a:r>
            <a:r>
              <a:rPr lang="en-US" sz="2400" dirty="0" err="1"/>
              <a:t>rodielje</a:t>
            </a:r>
          </a:p>
        </p:txBody>
      </p:sp>
      <p:pic>
        <p:nvPicPr>
          <p:cNvPr id="4" name="Picture 3" descr="Može biti slika sljedećeg: Jedna osoba i tekst">
            <a:extLst>
              <a:ext uri="{FF2B5EF4-FFF2-40B4-BE49-F238E27FC236}">
                <a16:creationId xmlns:a16="http://schemas.microsoft.com/office/drawing/2014/main" id="{7FB70E1B-9811-D95D-9C21-179DA21A1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493" y="212943"/>
            <a:ext cx="4235506" cy="662000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9625C4C-5EF1-BBA5-93EA-49AEA394A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865" y="214692"/>
            <a:ext cx="5874439" cy="1245980"/>
          </a:xfrm>
        </p:spPr>
        <p:txBody>
          <a:bodyPr/>
          <a:lstStyle/>
          <a:p>
            <a:r>
              <a:rPr lang="en-US" dirty="0">
                <a:ea typeface="Batang"/>
              </a:rPr>
              <a:t>IDEJA - RODITELJSKI </a:t>
            </a:r>
            <a:br>
              <a:rPr lang="en-US" dirty="0">
                <a:ea typeface="Batang"/>
              </a:rPr>
            </a:br>
            <a:r>
              <a:rPr lang="en-US" dirty="0">
                <a:ea typeface="Batang"/>
              </a:rPr>
              <a:t>SASTANAK, 3. </a:t>
            </a:r>
            <a:r>
              <a:rPr lang="en-US" dirty="0" err="1">
                <a:ea typeface="Batang"/>
              </a:rPr>
              <a:t>razred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6948044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D4D0E9"/>
      </a:accent2>
      <a:accent3>
        <a:srgbClr val="0070C0"/>
      </a:accent3>
      <a:accent4>
        <a:srgbClr val="FFC000"/>
      </a:accent4>
      <a:accent5>
        <a:srgbClr val="362795"/>
      </a:accent5>
      <a:accent6>
        <a:srgbClr val="70AD47"/>
      </a:accent6>
      <a:hlink>
        <a:srgbClr val="85DFFF"/>
      </a:hlink>
      <a:folHlink>
        <a:srgbClr val="00B0F0"/>
      </a:folHlink>
    </a:clrScheme>
    <a:fontScheme name="Custom 61">
      <a:majorFont>
        <a:latin typeface="Batang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45175639_Win32_SL_V3" id="{E3BABE8A-5E36-4CEB-8367-07951D61F935}" vid="{CBF2C544-30BB-46F6-928C-1C11FB7997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1C2A15-7366-43A1-B7CD-9C6962E5A8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2B3A36-3019-4E93-B322-5E261AC5876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9739EF8B-F994-4519-B48E-10C452FEAD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150</Words>
  <Application>Microsoft Office PowerPoint</Application>
  <PresentationFormat>Široki zaslon</PresentationFormat>
  <Paragraphs>64</Paragraphs>
  <Slides>17</Slides>
  <Notes>0</Notes>
  <HiddenSlides>1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3" baseType="lpstr">
      <vt:lpstr>Arial</vt:lpstr>
      <vt:lpstr>Batang</vt:lpstr>
      <vt:lpstr>Calibri</vt:lpstr>
      <vt:lpstr>Corbel</vt:lpstr>
      <vt:lpstr>Wingdings</vt:lpstr>
      <vt:lpstr>Custom</vt:lpstr>
      <vt:lpstr>Mladi I stari -zajedno u zajednici</vt:lpstr>
      <vt:lpstr>VIJEĆE  UČENIKA</vt:lpstr>
      <vt:lpstr>PowerPoint prezentacija</vt:lpstr>
      <vt:lpstr>ISTRAŽIVANJA</vt:lpstr>
      <vt:lpstr>PLANIRANE AKTIVNOSTI U ŠKOLI</vt:lpstr>
      <vt:lpstr>AKTIVNOSTI - "U ČAST BAKAMA I DJEDOVIMA"</vt:lpstr>
      <vt:lpstr> SVI UČENICIu svojim školskim aktivnostima fokusirani na starije osobe –1. razred</vt:lpstr>
      <vt:lpstr>PowerPoint prezentacija</vt:lpstr>
      <vt:lpstr>IDEJA - RODITELJSKI  SASTANAK, 3. razred</vt:lpstr>
      <vt:lpstr>BILO JE JAKO PUNO AKTIVNOSTI NA SVIM PREDMETIMA - radionice za uskrs I advent </vt:lpstr>
      <vt:lpstr>Stari I mladi vladari tijekom povijesti</vt:lpstr>
      <vt:lpstr>GEOGRAFIJA - STANOVNIŠTVO NAŠEGA KRAJA</vt:lpstr>
      <vt:lpstr>" SELIMO” U LOKALNU ZAJEDNICU</vt:lpstr>
      <vt:lpstr>UDRUGA UMIROVLJENIKA LEPOGLAVA</vt:lpstr>
      <vt:lpstr>USPJELI SMO...</vt:lpstr>
      <vt:lpstr>PowerPoint prezentacija</vt:lpstr>
      <vt:lpstr> Učenici predlažu...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ANITA RAJPUT</dc:title>
  <dc:creator/>
  <cp:lastModifiedBy>Korisnik</cp:lastModifiedBy>
  <cp:revision>591</cp:revision>
  <dcterms:created xsi:type="dcterms:W3CDTF">2024-06-11T15:01:42Z</dcterms:created>
  <dcterms:modified xsi:type="dcterms:W3CDTF">2024-06-12T05:57:42Z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