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</p:sldIdLst>
  <p:sldSz cx="14630400" cy="8229600"/>
  <p:notesSz cx="8229600" cy="14630400"/>
  <p:embeddedFontLst>
    <p:embeddedFont>
      <p:font typeface="Dela Gothic One" panose="020B0604020202020204" charset="-128"/>
      <p:regular r:id="rId11"/>
    </p:embeddedFont>
    <p:embeddedFont>
      <p:font typeface="DM Sans" panose="020B0604020202020204" charset="-18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1" d="100"/>
          <a:sy n="81" d="100"/>
        </p:scale>
        <p:origin x="138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15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3111103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Ne daj se u dim!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44709" y="4148733"/>
            <a:ext cx="76273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Znaj što se krije iza modernih duhanskih proizvoda. Tvoje zdravlje je važno!</a:t>
            </a:r>
            <a:endParaRPr lang="en-US" sz="1700" dirty="0"/>
          </a:p>
        </p:txBody>
      </p:sp>
      <p:sp>
        <p:nvSpPr>
          <p:cNvPr id="7" name="Text 3"/>
          <p:cNvSpPr/>
          <p:nvPr/>
        </p:nvSpPr>
        <p:spPr>
          <a:xfrm>
            <a:off x="6699528" y="4739164"/>
            <a:ext cx="2536388" cy="3792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endParaRPr lang="en-US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583775"/>
            <a:ext cx="11925300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Što su moderni duhanski proizvodi?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58309" y="3837980"/>
            <a:ext cx="2913459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E-cigarete (vape)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58309" y="4390980"/>
            <a:ext cx="6292572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/>
            <a:r>
              <a:rPr lang="en-US" sz="17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Ure</a:t>
            </a:r>
            <a:r>
              <a:rPr lang="hr-HR" sz="17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đaji</a:t>
            </a:r>
            <a:r>
              <a:rPr lang="hr-HR" sz="17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7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7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koje ispuštaju nikotin, arome i druge kemikalije u obliku pare. Često se koriste za prestanak pušenja, ali predstavljaju </a:t>
            </a:r>
            <a:r>
              <a:rPr lang="en-US" sz="17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rizik</a:t>
            </a:r>
            <a:r>
              <a:rPr lang="en-US" sz="17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.</a:t>
            </a: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endParaRPr lang="hr-HR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0"/>
            <a:endParaRPr lang="hr-HR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hr-HR" dirty="0" smtClean="0">
                <a:solidFill>
                  <a:schemeClr val="bg1"/>
                </a:solidFill>
              </a:rPr>
              <a:t>E-cigarete </a:t>
            </a:r>
            <a:r>
              <a:rPr lang="hr-HR" dirty="0">
                <a:solidFill>
                  <a:schemeClr val="bg1"/>
                </a:solidFill>
              </a:rPr>
              <a:t>sadrže nikotin, kemikalije i arome koje mogu štetiti vašim plućima.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hr-HR" dirty="0">
                <a:solidFill>
                  <a:schemeClr val="bg1"/>
                </a:solidFill>
              </a:rPr>
              <a:t>Adolescenti koji koriste e-cigarete imaju veću vjerojatnost da će početi pušiti klasične cigarete.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hr-HR" dirty="0">
                <a:solidFill>
                  <a:schemeClr val="bg1"/>
                </a:solidFill>
              </a:rPr>
              <a:t>Dugoročni učinci korištenja e-cigareta još nisu u potpunosti poznati, ali postoje dokazi o oštećenju pluća i srca.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hr-HR" dirty="0">
                <a:solidFill>
                  <a:schemeClr val="bg1"/>
                </a:solidFill>
              </a:rPr>
              <a:t>Nije bezopasna alternativa – može izazvati ovisnost i ozbiljne zdravstvene probleme.</a:t>
            </a:r>
          </a:p>
          <a:p>
            <a:pPr marL="0" indent="0">
              <a:lnSpc>
                <a:spcPts val="2700"/>
              </a:lnSpc>
              <a:buNone/>
            </a:pPr>
            <a:endParaRPr lang="hr-HR" sz="1700" dirty="0" smtClean="0">
              <a:solidFill>
                <a:schemeClr val="bg1"/>
              </a:solidFill>
              <a:latin typeface="DM Sans" pitchFamily="34" charset="0"/>
              <a:ea typeface="DM Sans" pitchFamily="34" charset="-122"/>
              <a:cs typeface="DM Sans" pitchFamily="34" charset="-120"/>
            </a:endParaRPr>
          </a:p>
          <a:p>
            <a:pPr marL="0" indent="0">
              <a:lnSpc>
                <a:spcPts val="2700"/>
              </a:lnSpc>
              <a:buNone/>
            </a:pP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7587139" y="383798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Snus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87139" y="4410789"/>
            <a:ext cx="629257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/>
            <a:r>
              <a:rPr lang="en-US" sz="17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Duhan u vrećici koji se stavlja u usnu šupljinu. Sadrži nikotin i druge štetne tvari. Dovodi do </a:t>
            </a:r>
            <a:r>
              <a:rPr lang="en-US" sz="17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ovisnosti</a:t>
            </a:r>
            <a:r>
              <a:rPr lang="en-US" sz="17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.</a:t>
            </a:r>
            <a:r>
              <a:rPr lang="hr-HR" dirty="0"/>
              <a:t> Može uzrokovati ovisnost, oštećenja desni i povećati rizik od raka usne šupljine.</a:t>
            </a:r>
          </a:p>
          <a:p>
            <a:pPr lvl="0"/>
            <a:endParaRPr lang="hr-HR" dirty="0" smtClean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hr-HR" dirty="0" smtClean="0">
                <a:solidFill>
                  <a:schemeClr val="bg1"/>
                </a:solidFill>
              </a:rPr>
              <a:t>Iako </a:t>
            </a:r>
            <a:r>
              <a:rPr lang="hr-HR" dirty="0">
                <a:solidFill>
                  <a:schemeClr val="bg1"/>
                </a:solidFill>
              </a:rPr>
              <a:t>se promovira kao „zdravija alternativa“, </a:t>
            </a:r>
            <a:r>
              <a:rPr lang="hr-HR" dirty="0" err="1">
                <a:solidFill>
                  <a:schemeClr val="bg1"/>
                </a:solidFill>
              </a:rPr>
              <a:t>snus</a:t>
            </a:r>
            <a:r>
              <a:rPr lang="hr-HR" dirty="0">
                <a:solidFill>
                  <a:schemeClr val="bg1"/>
                </a:solidFill>
              </a:rPr>
              <a:t> nije bezopasan!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hr-HR" dirty="0">
                <a:solidFill>
                  <a:schemeClr val="bg1"/>
                </a:solidFill>
              </a:rPr>
              <a:t>Nikotin iz </a:t>
            </a:r>
            <a:r>
              <a:rPr lang="hr-HR" dirty="0" err="1">
                <a:solidFill>
                  <a:schemeClr val="bg1"/>
                </a:solidFill>
              </a:rPr>
              <a:t>snusa</a:t>
            </a:r>
            <a:r>
              <a:rPr lang="hr-HR" dirty="0">
                <a:solidFill>
                  <a:schemeClr val="bg1"/>
                </a:solidFill>
              </a:rPr>
              <a:t> može negativno utjecati na srce i krvne žile.</a:t>
            </a:r>
          </a:p>
          <a:p>
            <a:pPr marL="0" indent="0">
              <a:lnSpc>
                <a:spcPts val="2700"/>
              </a:lnSpc>
              <a:buNone/>
            </a:pPr>
            <a:endParaRPr lang="en-US" sz="1700" b="1" dirty="0">
              <a:solidFill>
                <a:schemeClr val="bg1"/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548" y="371374"/>
            <a:ext cx="3159331" cy="21041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583775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Grijani duhan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58309" y="383798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58309" y="4410789"/>
            <a:ext cx="6292572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Uređaji koji zagrijavaju duhan umjesto da ga pale. Iako se predstavljaju kao "manje štetni", sadrže nikotin i opasne kemikalije.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7587139" y="3837980"/>
            <a:ext cx="3488888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Mogućnost ovisnosti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87139" y="4410789"/>
            <a:ext cx="629257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Iako se smatraju manje štetnim od tradicionalnih cigareta, i dalje mogu uzrokovati ovisnost i štetne zdravstvene posljedice.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1156692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Zašto su ovi proizvodi opasni?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44709" y="2907030"/>
            <a:ext cx="3705463" cy="2321362"/>
          </a:xfrm>
          <a:prstGeom prst="roundRect">
            <a:avLst>
              <a:gd name="adj" fmla="val 3920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68904" y="3131225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Nikotin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468904" y="3617357"/>
            <a:ext cx="3257074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Nikotin je glavna ovisna tvar u svim duhanskim proizvodima. Uzrokuje ovisnost i štetne posljedice na zdravlje.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10166747" y="2907030"/>
            <a:ext cx="3705463" cy="2321362"/>
          </a:xfrm>
          <a:prstGeom prst="roundRect">
            <a:avLst>
              <a:gd name="adj" fmla="val 3920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390942" y="3131225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Kemikalije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390942" y="3617357"/>
            <a:ext cx="3257074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Moderni duhanskih proizvodi sadrže niz štetnih kemikalija koje mogu oštetiti srce, pluća, mozak i druge organe.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6244709" y="5444966"/>
            <a:ext cx="7627382" cy="1627942"/>
          </a:xfrm>
          <a:prstGeom prst="roundRect">
            <a:avLst>
              <a:gd name="adj" fmla="val 5590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468904" y="5669161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Povećani rizik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468904" y="6155293"/>
            <a:ext cx="7178993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Korištenje modernih duhanskih proizvoda povećava rizik od razvoja raka, srčanih bolesti, respiratornih problema i drugih bolesti.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453759"/>
            <a:ext cx="5901452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Štetne posljedice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9" y="3491389"/>
            <a:ext cx="541615" cy="54161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58309" y="4249579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Rak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58309" y="4735711"/>
            <a:ext cx="4154567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Povećan rizik od razvoja raka pluća, usta, grla, jednjaka, želuca, i drugih vrsta raka.</a:t>
            </a:r>
            <a:endParaRPr lang="en-US" sz="17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798" y="3491389"/>
            <a:ext cx="541615" cy="54161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7798" y="4249579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Srčane bolesti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37798" y="4735711"/>
            <a:ext cx="4154686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Nikotin i kemikalije oštećuju srce i krvne žile, što povećava rizik od srčanog udara, moždanog udara i drugih srčanih bolesti.</a:t>
            </a:r>
            <a:endParaRPr lang="en-US" sz="17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7405" y="3491389"/>
            <a:ext cx="541615" cy="54161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7405" y="4249579"/>
            <a:ext cx="3683794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Respiratorni problemi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7405" y="4735711"/>
            <a:ext cx="4154567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Duhan oštećuje pluća i otežava disanje. Povećava rizik od astme, bronhitisa i drugih respiratornih bolesti.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996196"/>
            <a:ext cx="5895142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Kako se zaštititi?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9" y="2033826"/>
            <a:ext cx="1083231" cy="173319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166461" y="2250400"/>
            <a:ext cx="5166836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Izbjegavajte sve oblike duhana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2166461" y="2736533"/>
            <a:ext cx="1170563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Najbolji način da se zaštitite od štetnih posljedica duhana je da nikada ne počnete koristiti.</a:t>
            </a:r>
            <a:endParaRPr lang="en-US" sz="17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09" y="3767018"/>
            <a:ext cx="1083231" cy="173319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166461" y="3983593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Zatražite pomoć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2166461" y="4469725"/>
            <a:ext cx="1170563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Ako imate problema s ovisnošću o duhanu, postoje programi i centri koji vam mogu pomoći da prestanete.</a:t>
            </a:r>
            <a:endParaRPr lang="en-US" sz="17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09" y="5500211"/>
            <a:ext cx="1083231" cy="173319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166461" y="5716786"/>
            <a:ext cx="3039070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Budite informirani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2166461" y="6202918"/>
            <a:ext cx="11705630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Pročitajte više o opasnostima duhana i o načinima da ostanete zdravi. Budite svjesni i upozorite svoje prijatelje i obitelj.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081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3718322"/>
            <a:ext cx="8118991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Zašto je zdravlje važno?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58309" y="4999673"/>
            <a:ext cx="379095" cy="379095"/>
          </a:xfrm>
          <a:prstGeom prst="roundRect">
            <a:avLst>
              <a:gd name="adj" fmla="val 24004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353979" y="4999673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Fizičko zdravlje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53979" y="5485805"/>
            <a:ext cx="3631168" cy="1733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Fizičko zdravlje je temelj za kvalitetan život. Omogućuje nam da se aktivno bavimo svakodnevnim aktivnostima i uživamo u slobodi kretanja.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5201722" y="4999673"/>
            <a:ext cx="379095" cy="379095"/>
          </a:xfrm>
          <a:prstGeom prst="roundRect">
            <a:avLst>
              <a:gd name="adj" fmla="val 24004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97391" y="4999673"/>
            <a:ext cx="2975491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Mentalno zdravlje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797391" y="5485805"/>
            <a:ext cx="3631168" cy="1733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Mentalno zdravlje je jednako važno kao i fizičko. Omogućuje nam da se nosimo sa stresom, donosimo zdrave odluke i održavamo pozitivan stav.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9645134" y="4999673"/>
            <a:ext cx="379095" cy="379095"/>
          </a:xfrm>
          <a:prstGeom prst="roundRect">
            <a:avLst>
              <a:gd name="adj" fmla="val 24004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40804" y="4999673"/>
            <a:ext cx="2978944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Socijalno zdravlje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40804" y="5485805"/>
            <a:ext cx="3631168" cy="1733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Socijalno zdravlje je povezano s našim odnosima s drugima i našim mjestom u društvu. Podržavajući odnosi doprinose našem blagostanju.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3066217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Informiraj se i zaštiti se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58309" y="4816554"/>
            <a:ext cx="76273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Zaštiti sebe i druge od štetnih posljedica duhana. Odaberite zdraviji život.!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526</Words>
  <Application>Microsoft Office PowerPoint</Application>
  <PresentationFormat>Prilagođeno</PresentationFormat>
  <Paragraphs>57</Paragraphs>
  <Slides>8</Slides>
  <Notes>8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4" baseType="lpstr">
      <vt:lpstr>Dela Gothic One</vt:lpstr>
      <vt:lpstr>Arial</vt:lpstr>
      <vt:lpstr>DM Sans</vt:lpstr>
      <vt:lpstr>Calibri</vt:lpstr>
      <vt:lpstr>Wingdings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Korisnik</cp:lastModifiedBy>
  <cp:revision>6</cp:revision>
  <dcterms:created xsi:type="dcterms:W3CDTF">2025-01-30T11:23:41Z</dcterms:created>
  <dcterms:modified xsi:type="dcterms:W3CDTF">2025-02-18T07:31:02Z</dcterms:modified>
</cp:coreProperties>
</file>